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7" r:id="rId4"/>
  </p:sldMasterIdLst>
  <p:notesMasterIdLst>
    <p:notesMasterId r:id="rId58"/>
  </p:notesMasterIdLst>
  <p:sldIdLst>
    <p:sldId id="256" r:id="rId5"/>
    <p:sldId id="257" r:id="rId6"/>
    <p:sldId id="258" r:id="rId7"/>
    <p:sldId id="315" r:id="rId8"/>
    <p:sldId id="348" r:id="rId9"/>
    <p:sldId id="347" r:id="rId10"/>
    <p:sldId id="259" r:id="rId11"/>
    <p:sldId id="317" r:id="rId12"/>
    <p:sldId id="307" r:id="rId13"/>
    <p:sldId id="262" r:id="rId14"/>
    <p:sldId id="261" r:id="rId15"/>
    <p:sldId id="263" r:id="rId16"/>
    <p:sldId id="333" r:id="rId17"/>
    <p:sldId id="267" r:id="rId18"/>
    <p:sldId id="334" r:id="rId19"/>
    <p:sldId id="269" r:id="rId20"/>
    <p:sldId id="270" r:id="rId21"/>
    <p:sldId id="274" r:id="rId22"/>
    <p:sldId id="273" r:id="rId23"/>
    <p:sldId id="277" r:id="rId24"/>
    <p:sldId id="279" r:id="rId25"/>
    <p:sldId id="345" r:id="rId26"/>
    <p:sldId id="276" r:id="rId27"/>
    <p:sldId id="280" r:id="rId28"/>
    <p:sldId id="329" r:id="rId29"/>
    <p:sldId id="281" r:id="rId30"/>
    <p:sldId id="336" r:id="rId31"/>
    <p:sldId id="326" r:id="rId32"/>
    <p:sldId id="286" r:id="rId33"/>
    <p:sldId id="288" r:id="rId34"/>
    <p:sldId id="290" r:id="rId35"/>
    <p:sldId id="337" r:id="rId36"/>
    <p:sldId id="338" r:id="rId37"/>
    <p:sldId id="295" r:id="rId38"/>
    <p:sldId id="341" r:id="rId39"/>
    <p:sldId id="339" r:id="rId40"/>
    <p:sldId id="328" r:id="rId41"/>
    <p:sldId id="319" r:id="rId42"/>
    <p:sldId id="340" r:id="rId43"/>
    <p:sldId id="306" r:id="rId44"/>
    <p:sldId id="314" r:id="rId45"/>
    <p:sldId id="312" r:id="rId46"/>
    <p:sldId id="346" r:id="rId47"/>
    <p:sldId id="309" r:id="rId48"/>
    <p:sldId id="342" r:id="rId49"/>
    <p:sldId id="313" r:id="rId50"/>
    <p:sldId id="349" r:id="rId51"/>
    <p:sldId id="324" r:id="rId52"/>
    <p:sldId id="344" r:id="rId53"/>
    <p:sldId id="320" r:id="rId54"/>
    <p:sldId id="321" r:id="rId55"/>
    <p:sldId id="323" r:id="rId56"/>
    <p:sldId id="303" r:id="rId5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FC5"/>
    <a:srgbClr val="E5E7EA"/>
    <a:srgbClr val="CCECFF"/>
    <a:srgbClr val="FFFFCC"/>
    <a:srgbClr val="FFFFFF"/>
    <a:srgbClr val="A7C4FF"/>
    <a:srgbClr val="0070C0"/>
    <a:srgbClr val="2F5597"/>
    <a:srgbClr val="D9D9D9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45203-AF2A-4C21-8B4D-A5971E065B1B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25995-9DC1-43F6-B242-F08C2C8D1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64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69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7726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013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575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266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7178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4944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284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3241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8772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93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8E75662D-F3C5-400F-A35A-3A4C074F5925}" type="slidenum">
              <a:rPr lang="tr-TR" sz="1400" kern="0">
                <a:solidFill>
                  <a:prstClr val="black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</a:t>
            </a:fld>
            <a:endParaRPr lang="tr-TR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376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242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3969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7847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2548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527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575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1647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4630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9323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28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094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682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3641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99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3528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20710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0343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3875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030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7055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9010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0314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46431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4804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0410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2271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0078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0866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7325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7096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2614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d3c3787e4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d3c3787e4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805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5182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d4db157b9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d4db157b9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9666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d4db157b9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d4db157b9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0936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d3c3787e4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d3c3787e4d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504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12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6056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8976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defTabSz="609600">
              <a:lnSpc>
                <a:spcPct val="125000"/>
              </a:lnSpc>
              <a:buFont typeface="Times New Roman" panose="02020603050405020304" pitchFamily="18" charset="0"/>
              <a:buChar char="‒"/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C2182-8F06-40E0-A59F-B27F52BE4795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352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flaticon.com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hyperlink" Target="https://www.freepik.com/" TargetMode="External"/><Relationship Id="rId9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flaticon.com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hyperlink" Target="https://www.freepik.com/" TargetMode="External"/><Relationship Id="rId9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flaticon.com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hyperlink" Target="https://www.freepik.com/" TargetMode="External"/><Relationship Id="rId9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50967" y="1583467"/>
            <a:ext cx="1029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357867" y="-2359233"/>
            <a:ext cx="2311667" cy="526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2857450" y="2259649"/>
            <a:ext cx="4717967" cy="27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0967" y="3628533"/>
            <a:ext cx="2221533" cy="2151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70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305281">
            <a:off x="9274967" y="-48033"/>
            <a:ext cx="2565400" cy="62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399999">
            <a:off x="8229833" y="877935"/>
            <a:ext cx="5081267" cy="3643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">
            <a:off x="207571" y="1368227"/>
            <a:ext cx="2365659" cy="5386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75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571467" y="214357"/>
            <a:ext cx="3339133" cy="191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56358">
            <a:off x="7412319" y="-2235044"/>
            <a:ext cx="3182432" cy="584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76567" y="2807999"/>
            <a:ext cx="3715384" cy="288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-159714" y="4496447"/>
            <a:ext cx="2744388" cy="265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8860801" y="4930734"/>
            <a:ext cx="2454500" cy="2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 flipH="1">
            <a:off x="9627667" y="4791667"/>
            <a:ext cx="2096000" cy="2715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58732">
            <a:off x="-532239" y="-873070"/>
            <a:ext cx="2669944" cy="6079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04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9CC1E693-632A-4A01-A3C0-2414D3581D2C}" type="datetime1">
              <a:rPr lang="tr-TR" sz="1867" ker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24.02.2022</a:t>
            </a:fld>
            <a:endParaRPr lang="tr-TR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tr-TR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F302176B-0E47-46AC-8F43-DAB4B8A37D06}" type="slidenum">
              <a:rPr lang="tr-TR" sz="1867" ker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tr-TR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56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867" y="3621151"/>
            <a:ext cx="5334000" cy="30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400" y="246567"/>
            <a:ext cx="4349933" cy="33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551" y="-584015"/>
            <a:ext cx="3213100" cy="31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9214367" y="274833"/>
            <a:ext cx="5786600" cy="414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1255733" y="3661934"/>
            <a:ext cx="2311667" cy="5263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271100" y="1937000"/>
            <a:ext cx="9650000" cy="2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053500" y="4355800"/>
            <a:ext cx="80852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32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50967" y="1583467"/>
            <a:ext cx="1029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357867" y="-2359233"/>
            <a:ext cx="2311667" cy="526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2857450" y="2259649"/>
            <a:ext cx="4717967" cy="27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0967" y="3628533"/>
            <a:ext cx="2221533" cy="2151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4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597377">
            <a:off x="-1853032" y="1030391"/>
            <a:ext cx="3182432" cy="584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08700" y="-2328833"/>
            <a:ext cx="1928067" cy="4389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7867" y="-444233"/>
            <a:ext cx="2307167" cy="2130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44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3578200" y="2273084"/>
            <a:ext cx="5035600" cy="8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3578000" y="3138533"/>
            <a:ext cx="5036000" cy="1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64" name="Google Shape;6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905281">
            <a:off x="2447033" y="-3055267"/>
            <a:ext cx="2565400" cy="62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">
            <a:off x="825133" y="-1978133"/>
            <a:ext cx="5081267" cy="3643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282886">
            <a:off x="1053671" y="3315294"/>
            <a:ext cx="2365660" cy="538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9671300" y="4742091"/>
            <a:ext cx="3339133" cy="191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511836">
            <a:off x="9806553" y="3211698"/>
            <a:ext cx="2263304" cy="2191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02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888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2" hasCustomPrompt="1"/>
          </p:nvPr>
        </p:nvSpPr>
        <p:spPr>
          <a:xfrm>
            <a:off x="1336444" y="1745000"/>
            <a:ext cx="25820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3"/>
          </p:nvPr>
        </p:nvSpPr>
        <p:spPr>
          <a:xfrm>
            <a:off x="950967" y="2390128"/>
            <a:ext cx="3353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950967" y="2922299"/>
            <a:ext cx="33532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4" hasCustomPrompt="1"/>
          </p:nvPr>
        </p:nvSpPr>
        <p:spPr>
          <a:xfrm>
            <a:off x="4804925" y="1745000"/>
            <a:ext cx="25820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5"/>
          </p:nvPr>
        </p:nvSpPr>
        <p:spPr>
          <a:xfrm>
            <a:off x="4419449" y="2390128"/>
            <a:ext cx="3353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6"/>
          </p:nvPr>
        </p:nvSpPr>
        <p:spPr>
          <a:xfrm>
            <a:off x="4419453" y="2922299"/>
            <a:ext cx="33532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7" hasCustomPrompt="1"/>
          </p:nvPr>
        </p:nvSpPr>
        <p:spPr>
          <a:xfrm>
            <a:off x="8273411" y="1745000"/>
            <a:ext cx="25820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8"/>
          </p:nvPr>
        </p:nvSpPr>
        <p:spPr>
          <a:xfrm>
            <a:off x="7887933" y="2390129"/>
            <a:ext cx="3353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9"/>
          </p:nvPr>
        </p:nvSpPr>
        <p:spPr>
          <a:xfrm>
            <a:off x="7887939" y="2922299"/>
            <a:ext cx="33532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3" hasCustomPrompt="1"/>
          </p:nvPr>
        </p:nvSpPr>
        <p:spPr>
          <a:xfrm>
            <a:off x="3070655" y="4113360"/>
            <a:ext cx="25820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4"/>
          </p:nvPr>
        </p:nvSpPr>
        <p:spPr>
          <a:xfrm>
            <a:off x="2685165" y="4758489"/>
            <a:ext cx="3353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5"/>
          </p:nvPr>
        </p:nvSpPr>
        <p:spPr>
          <a:xfrm>
            <a:off x="2685151" y="5290657"/>
            <a:ext cx="33532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6" hasCustomPrompt="1"/>
          </p:nvPr>
        </p:nvSpPr>
        <p:spPr>
          <a:xfrm>
            <a:off x="6539048" y="4113360"/>
            <a:ext cx="25824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7"/>
          </p:nvPr>
        </p:nvSpPr>
        <p:spPr>
          <a:xfrm>
            <a:off x="6153520" y="4758489"/>
            <a:ext cx="3353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8"/>
          </p:nvPr>
        </p:nvSpPr>
        <p:spPr>
          <a:xfrm>
            <a:off x="6153516" y="5290657"/>
            <a:ext cx="33532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95882" flipH="1">
            <a:off x="-210933" y="-946022"/>
            <a:ext cx="2096000" cy="508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42567" y="4742369"/>
            <a:ext cx="1582867" cy="205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99011">
            <a:off x="10966314" y="1068214"/>
            <a:ext cx="2519972" cy="5737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706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950967" y="2532167"/>
            <a:ext cx="3383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950967" y="3064323"/>
            <a:ext cx="33836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3"/>
          </p:nvPr>
        </p:nvSpPr>
        <p:spPr>
          <a:xfrm>
            <a:off x="7857435" y="3851367"/>
            <a:ext cx="3383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4"/>
          </p:nvPr>
        </p:nvSpPr>
        <p:spPr>
          <a:xfrm>
            <a:off x="7857433" y="4383523"/>
            <a:ext cx="33836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312167" y="1308284"/>
            <a:ext cx="1857733" cy="17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866" y="5005317"/>
            <a:ext cx="2454500" cy="2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0077216" y="-630666"/>
            <a:ext cx="3163905" cy="24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597377">
            <a:off x="8110668" y="-2931743"/>
            <a:ext cx="3182432" cy="584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799990">
            <a:off x="-1313096" y="939094"/>
            <a:ext cx="2365659" cy="5386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5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597377">
            <a:off x="-1853032" y="1030391"/>
            <a:ext cx="3182432" cy="584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08700" y="-2328833"/>
            <a:ext cx="1928067" cy="4389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7867" y="-444233"/>
            <a:ext cx="2307167" cy="2130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889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2648867" y="1760719"/>
            <a:ext cx="34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1"/>
          </p:nvPr>
        </p:nvSpPr>
        <p:spPr>
          <a:xfrm>
            <a:off x="2648867" y="2237896"/>
            <a:ext cx="34516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title" idx="3"/>
          </p:nvPr>
        </p:nvSpPr>
        <p:spPr>
          <a:xfrm>
            <a:off x="2648868" y="3213468"/>
            <a:ext cx="34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4"/>
          </p:nvPr>
        </p:nvSpPr>
        <p:spPr>
          <a:xfrm>
            <a:off x="2648867" y="3690645"/>
            <a:ext cx="34516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title" idx="5"/>
          </p:nvPr>
        </p:nvSpPr>
        <p:spPr>
          <a:xfrm>
            <a:off x="2648869" y="4666185"/>
            <a:ext cx="34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6"/>
          </p:nvPr>
        </p:nvSpPr>
        <p:spPr>
          <a:xfrm>
            <a:off x="2648867" y="5143375"/>
            <a:ext cx="34516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282886">
            <a:off x="11478905" y="3648427"/>
            <a:ext cx="2365660" cy="538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0396267" y="392157"/>
            <a:ext cx="3339133" cy="191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00000">
            <a:off x="-2093915" y="2274201"/>
            <a:ext cx="4041712" cy="2897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463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xfrm>
            <a:off x="2165933" y="2172184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1"/>
          </p:nvPr>
        </p:nvSpPr>
        <p:spPr>
          <a:xfrm>
            <a:off x="2165933" y="2704349"/>
            <a:ext cx="35920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title" idx="3"/>
          </p:nvPr>
        </p:nvSpPr>
        <p:spPr>
          <a:xfrm>
            <a:off x="6433853" y="2172184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4"/>
          </p:nvPr>
        </p:nvSpPr>
        <p:spPr>
          <a:xfrm>
            <a:off x="6433852" y="2704349"/>
            <a:ext cx="35920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title" idx="5"/>
          </p:nvPr>
        </p:nvSpPr>
        <p:spPr>
          <a:xfrm>
            <a:off x="2165933" y="3997551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6"/>
          </p:nvPr>
        </p:nvSpPr>
        <p:spPr>
          <a:xfrm>
            <a:off x="2165933" y="4529717"/>
            <a:ext cx="35920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title" idx="7"/>
          </p:nvPr>
        </p:nvSpPr>
        <p:spPr>
          <a:xfrm>
            <a:off x="6433853" y="3997551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8"/>
          </p:nvPr>
        </p:nvSpPr>
        <p:spPr>
          <a:xfrm>
            <a:off x="6433852" y="4529717"/>
            <a:ext cx="35920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138799">
            <a:off x="10274627" y="-1551988"/>
            <a:ext cx="1932816" cy="440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822033" y="513700"/>
            <a:ext cx="1857733" cy="17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6896233" y="4978800"/>
            <a:ext cx="1754200" cy="4255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888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>
            <a:spLocks noGrp="1"/>
          </p:cNvSpPr>
          <p:nvPr>
            <p:ph type="ctrTitle"/>
          </p:nvPr>
        </p:nvSpPr>
        <p:spPr>
          <a:xfrm>
            <a:off x="3644433" y="719333"/>
            <a:ext cx="4903200" cy="13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subTitle" idx="1"/>
          </p:nvPr>
        </p:nvSpPr>
        <p:spPr>
          <a:xfrm>
            <a:off x="3644500" y="2041800"/>
            <a:ext cx="49032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3644233" y="4360933"/>
            <a:ext cx="49036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CREDITS</a:t>
            </a:r>
            <a:r>
              <a:rPr lang="en" sz="1600" ker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: This presentation template was created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b="1" ker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,</a:t>
            </a:r>
            <a:r>
              <a:rPr lang="en" sz="1600" ker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 including icons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 and infographics &amp; images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600" kern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23" name="Google Shape;22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-787687" y="1721489"/>
            <a:ext cx="3715384" cy="288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519591" y="257762"/>
            <a:ext cx="2744388" cy="265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-1318767" y="4122466"/>
            <a:ext cx="5377737" cy="385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546973">
            <a:off x="10120238" y="2638516"/>
            <a:ext cx="2232892" cy="508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665179">
            <a:off x="9065566" y="-1055368"/>
            <a:ext cx="2359313" cy="5723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058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005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305281">
            <a:off x="9274967" y="-48033"/>
            <a:ext cx="2565400" cy="62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399999">
            <a:off x="8229833" y="877935"/>
            <a:ext cx="5081267" cy="3643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">
            <a:off x="207571" y="1368227"/>
            <a:ext cx="2365659" cy="5386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393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571467" y="214357"/>
            <a:ext cx="3339133" cy="191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56358">
            <a:off x="7412319" y="-2235044"/>
            <a:ext cx="3182432" cy="584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76567" y="2807999"/>
            <a:ext cx="3715384" cy="288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-159714" y="4496447"/>
            <a:ext cx="2744388" cy="265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8860801" y="4930734"/>
            <a:ext cx="2454500" cy="2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 flipH="1">
            <a:off x="9627667" y="4791667"/>
            <a:ext cx="2096000" cy="2715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58732">
            <a:off x="-532239" y="-873070"/>
            <a:ext cx="2669944" cy="6079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362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9CC1E693-632A-4A01-A3C0-2414D3581D2C}" type="datetime1">
              <a:rPr lang="tr-TR" sz="1867" ker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24.02.2022</a:t>
            </a:fld>
            <a:endParaRPr lang="tr-TR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tr-TR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F302176B-0E47-46AC-8F43-DAB4B8A37D06}" type="slidenum">
              <a:rPr lang="tr-TR" sz="1867" ker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tr-TR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4939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3F2-2338-4F0C-B0F8-2DB4C2DFC5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2DBB-127D-4343-883F-A7E9973F99F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94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3F2-2338-4F0C-B0F8-2DB4C2DFC5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2DBB-127D-4343-883F-A7E9973F99F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68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3F2-2338-4F0C-B0F8-2DB4C2DFC5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2DBB-127D-4343-883F-A7E9973F99F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1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3578200" y="2273084"/>
            <a:ext cx="5035600" cy="8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3578000" y="3138533"/>
            <a:ext cx="5036000" cy="1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64" name="Google Shape;6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905281">
            <a:off x="2447033" y="-3055267"/>
            <a:ext cx="2565400" cy="62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">
            <a:off x="825133" y="-1978133"/>
            <a:ext cx="5081267" cy="3643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282886">
            <a:off x="1053671" y="3315294"/>
            <a:ext cx="2365660" cy="538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9671300" y="4742091"/>
            <a:ext cx="3339133" cy="191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511836">
            <a:off x="9806553" y="3211698"/>
            <a:ext cx="2263304" cy="2191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066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3F2-2338-4F0C-B0F8-2DB4C2DFC5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2DBB-127D-4343-883F-A7E9973F99F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3F2-2338-4F0C-B0F8-2DB4C2DFC5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2DBB-127D-4343-883F-A7E9973F99F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70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3F2-2338-4F0C-B0F8-2DB4C2DFC5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2DBB-127D-4343-883F-A7E9973F99F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58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723E7170-A907-453E-8D26-71D02EB69729}" type="datetimeFigureOut">
              <a:rPr lang="tr-TR" smtClean="0">
                <a:solidFill>
                  <a:prstClr val="black"/>
                </a:solidFill>
              </a:rPr>
              <a:pPr latinLnBrk="1"/>
              <a:t>24.02.2022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26AF57D0-F4C0-487C-8F60-E936E7230B2D}" type="slidenum">
              <a:rPr lang="tr-TR" smtClean="0">
                <a:solidFill>
                  <a:prstClr val="black"/>
                </a:solidFill>
              </a:rPr>
              <a:pPr latinLnBrk="1"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107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3F2-2338-4F0C-B0F8-2DB4C2DFC5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2DBB-127D-4343-883F-A7E9973F99F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50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3F2-2338-4F0C-B0F8-2DB4C2DFC5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2DBB-127D-4343-883F-A7E9973F99F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82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3F2-2338-4F0C-B0F8-2DB4C2DFC5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2DBB-127D-4343-883F-A7E9973F99F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33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3F2-2338-4F0C-B0F8-2DB4C2DFC5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2DBB-127D-4343-883F-A7E9973F99F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74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954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8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961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131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4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7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5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4144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2" hasCustomPrompt="1"/>
          </p:nvPr>
        </p:nvSpPr>
        <p:spPr>
          <a:xfrm>
            <a:off x="1336444" y="1745000"/>
            <a:ext cx="25820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3"/>
          </p:nvPr>
        </p:nvSpPr>
        <p:spPr>
          <a:xfrm>
            <a:off x="950967" y="2390128"/>
            <a:ext cx="3353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950967" y="2922299"/>
            <a:ext cx="33532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4" hasCustomPrompt="1"/>
          </p:nvPr>
        </p:nvSpPr>
        <p:spPr>
          <a:xfrm>
            <a:off x="4804925" y="1745000"/>
            <a:ext cx="25820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5"/>
          </p:nvPr>
        </p:nvSpPr>
        <p:spPr>
          <a:xfrm>
            <a:off x="4419449" y="2390128"/>
            <a:ext cx="3353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6"/>
          </p:nvPr>
        </p:nvSpPr>
        <p:spPr>
          <a:xfrm>
            <a:off x="4419453" y="2922299"/>
            <a:ext cx="33532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7" hasCustomPrompt="1"/>
          </p:nvPr>
        </p:nvSpPr>
        <p:spPr>
          <a:xfrm>
            <a:off x="8273411" y="1745000"/>
            <a:ext cx="25820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8"/>
          </p:nvPr>
        </p:nvSpPr>
        <p:spPr>
          <a:xfrm>
            <a:off x="7887933" y="2390129"/>
            <a:ext cx="3353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9"/>
          </p:nvPr>
        </p:nvSpPr>
        <p:spPr>
          <a:xfrm>
            <a:off x="7887939" y="2922299"/>
            <a:ext cx="33532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3" hasCustomPrompt="1"/>
          </p:nvPr>
        </p:nvSpPr>
        <p:spPr>
          <a:xfrm>
            <a:off x="3070655" y="4113360"/>
            <a:ext cx="25820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4"/>
          </p:nvPr>
        </p:nvSpPr>
        <p:spPr>
          <a:xfrm>
            <a:off x="2685165" y="4758489"/>
            <a:ext cx="3353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5"/>
          </p:nvPr>
        </p:nvSpPr>
        <p:spPr>
          <a:xfrm>
            <a:off x="2685151" y="5290657"/>
            <a:ext cx="33532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6" hasCustomPrompt="1"/>
          </p:nvPr>
        </p:nvSpPr>
        <p:spPr>
          <a:xfrm>
            <a:off x="6539048" y="4113360"/>
            <a:ext cx="25824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7"/>
          </p:nvPr>
        </p:nvSpPr>
        <p:spPr>
          <a:xfrm>
            <a:off x="6153520" y="4758489"/>
            <a:ext cx="3353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8"/>
          </p:nvPr>
        </p:nvSpPr>
        <p:spPr>
          <a:xfrm>
            <a:off x="6153516" y="5290657"/>
            <a:ext cx="33532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95882" flipH="1">
            <a:off x="-210933" y="-946022"/>
            <a:ext cx="2096000" cy="508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42567" y="4742369"/>
            <a:ext cx="1582867" cy="205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99011">
            <a:off x="10966314" y="1068214"/>
            <a:ext cx="2519972" cy="5737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386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>
            <a:spLocks noGrp="1"/>
          </p:cNvSpPr>
          <p:nvPr>
            <p:ph type="ctrTitle"/>
          </p:nvPr>
        </p:nvSpPr>
        <p:spPr>
          <a:xfrm>
            <a:off x="3644433" y="719333"/>
            <a:ext cx="4903200" cy="13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subTitle" idx="1"/>
          </p:nvPr>
        </p:nvSpPr>
        <p:spPr>
          <a:xfrm>
            <a:off x="3644500" y="2041800"/>
            <a:ext cx="49032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3644233" y="4360933"/>
            <a:ext cx="49036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</a:t>
            </a:r>
            <a:r>
              <a:rPr lang="en"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</a:t>
            </a:r>
            <a:r>
              <a:rPr lang="en"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6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23" name="Google Shape;22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-787687" y="1721489"/>
            <a:ext cx="3715384" cy="288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519591" y="257762"/>
            <a:ext cx="2744388" cy="265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-1318767" y="4122466"/>
            <a:ext cx="5377737" cy="385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546973">
            <a:off x="10120238" y="2638516"/>
            <a:ext cx="2232892" cy="508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665179">
            <a:off x="9065566" y="-1055368"/>
            <a:ext cx="2359313" cy="5723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699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50967" y="1583467"/>
            <a:ext cx="1029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357867" y="-2359233"/>
            <a:ext cx="2311667" cy="526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2857450" y="2259649"/>
            <a:ext cx="4717967" cy="27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0967" y="3628533"/>
            <a:ext cx="2221533" cy="2151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99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597377">
            <a:off x="-1853032" y="1030391"/>
            <a:ext cx="3182432" cy="584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08700" y="-2328833"/>
            <a:ext cx="1928067" cy="4389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7867" y="-444233"/>
            <a:ext cx="2307167" cy="2130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681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3578200" y="2273084"/>
            <a:ext cx="5035600" cy="8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3578000" y="3138533"/>
            <a:ext cx="5036000" cy="1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64" name="Google Shape;6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905281">
            <a:off x="2447033" y="-3055267"/>
            <a:ext cx="2565400" cy="62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">
            <a:off x="825133" y="-1978133"/>
            <a:ext cx="5081267" cy="3643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282886">
            <a:off x="1053671" y="3315294"/>
            <a:ext cx="2365660" cy="538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9671300" y="4742091"/>
            <a:ext cx="3339133" cy="191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511836">
            <a:off x="9806553" y="3211698"/>
            <a:ext cx="2263304" cy="2191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590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025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950967" y="2532167"/>
            <a:ext cx="3383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950967" y="3064323"/>
            <a:ext cx="33836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3"/>
          </p:nvPr>
        </p:nvSpPr>
        <p:spPr>
          <a:xfrm>
            <a:off x="7857435" y="3851367"/>
            <a:ext cx="3383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4"/>
          </p:nvPr>
        </p:nvSpPr>
        <p:spPr>
          <a:xfrm>
            <a:off x="7857433" y="4383523"/>
            <a:ext cx="33836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312167" y="1308284"/>
            <a:ext cx="1857733" cy="17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866" y="5005317"/>
            <a:ext cx="2454500" cy="2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0077216" y="-630666"/>
            <a:ext cx="3163905" cy="24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597377">
            <a:off x="8110668" y="-2931743"/>
            <a:ext cx="3182432" cy="584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799990">
            <a:off x="-1313096" y="939094"/>
            <a:ext cx="2365659" cy="5386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794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2648867" y="1760719"/>
            <a:ext cx="34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1"/>
          </p:nvPr>
        </p:nvSpPr>
        <p:spPr>
          <a:xfrm>
            <a:off x="2648867" y="2237896"/>
            <a:ext cx="34516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title" idx="3"/>
          </p:nvPr>
        </p:nvSpPr>
        <p:spPr>
          <a:xfrm>
            <a:off x="2648868" y="3213468"/>
            <a:ext cx="34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4"/>
          </p:nvPr>
        </p:nvSpPr>
        <p:spPr>
          <a:xfrm>
            <a:off x="2648867" y="3690645"/>
            <a:ext cx="34516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title" idx="5"/>
          </p:nvPr>
        </p:nvSpPr>
        <p:spPr>
          <a:xfrm>
            <a:off x="2648869" y="4666185"/>
            <a:ext cx="34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6"/>
          </p:nvPr>
        </p:nvSpPr>
        <p:spPr>
          <a:xfrm>
            <a:off x="2648867" y="5143375"/>
            <a:ext cx="34516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282886">
            <a:off x="11478905" y="3648427"/>
            <a:ext cx="2365660" cy="538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0396267" y="392157"/>
            <a:ext cx="3339133" cy="191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00000">
            <a:off x="-2093915" y="2274201"/>
            <a:ext cx="4041712" cy="2897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498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xfrm>
            <a:off x="2165933" y="2172184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1"/>
          </p:nvPr>
        </p:nvSpPr>
        <p:spPr>
          <a:xfrm>
            <a:off x="2165933" y="2704349"/>
            <a:ext cx="35920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title" idx="3"/>
          </p:nvPr>
        </p:nvSpPr>
        <p:spPr>
          <a:xfrm>
            <a:off x="6433853" y="2172184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4"/>
          </p:nvPr>
        </p:nvSpPr>
        <p:spPr>
          <a:xfrm>
            <a:off x="6433852" y="2704349"/>
            <a:ext cx="35920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title" idx="5"/>
          </p:nvPr>
        </p:nvSpPr>
        <p:spPr>
          <a:xfrm>
            <a:off x="2165933" y="3997551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6"/>
          </p:nvPr>
        </p:nvSpPr>
        <p:spPr>
          <a:xfrm>
            <a:off x="2165933" y="4529717"/>
            <a:ext cx="35920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title" idx="7"/>
          </p:nvPr>
        </p:nvSpPr>
        <p:spPr>
          <a:xfrm>
            <a:off x="6433853" y="3997551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8"/>
          </p:nvPr>
        </p:nvSpPr>
        <p:spPr>
          <a:xfrm>
            <a:off x="6433852" y="4529717"/>
            <a:ext cx="35920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138799">
            <a:off x="10274627" y="-1551988"/>
            <a:ext cx="1932816" cy="440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822033" y="513700"/>
            <a:ext cx="1857733" cy="17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6896233" y="4978800"/>
            <a:ext cx="1754200" cy="4255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5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950967" y="2532167"/>
            <a:ext cx="3383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950967" y="3064323"/>
            <a:ext cx="33836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3"/>
          </p:nvPr>
        </p:nvSpPr>
        <p:spPr>
          <a:xfrm>
            <a:off x="7857435" y="3851367"/>
            <a:ext cx="3383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4"/>
          </p:nvPr>
        </p:nvSpPr>
        <p:spPr>
          <a:xfrm>
            <a:off x="7857433" y="4383523"/>
            <a:ext cx="33836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312167" y="1308284"/>
            <a:ext cx="1857733" cy="17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866" y="5005317"/>
            <a:ext cx="2454500" cy="2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0077216" y="-630666"/>
            <a:ext cx="3163905" cy="24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597377">
            <a:off x="8110668" y="-2931743"/>
            <a:ext cx="3182432" cy="584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799990">
            <a:off x="-1313096" y="939094"/>
            <a:ext cx="2365659" cy="5386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804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4722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305281">
            <a:off x="9274967" y="-48033"/>
            <a:ext cx="2565400" cy="62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399999">
            <a:off x="8229833" y="877935"/>
            <a:ext cx="5081267" cy="3643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">
            <a:off x="207571" y="1368227"/>
            <a:ext cx="2365659" cy="5386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4032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571467" y="214357"/>
            <a:ext cx="3339133" cy="191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56358">
            <a:off x="7412319" y="-2235044"/>
            <a:ext cx="3182432" cy="584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76567" y="2807999"/>
            <a:ext cx="3715384" cy="288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-159714" y="4496447"/>
            <a:ext cx="2744388" cy="265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8860801" y="4930734"/>
            <a:ext cx="2454500" cy="2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 flipH="1">
            <a:off x="9627667" y="4791667"/>
            <a:ext cx="2096000" cy="2715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58732">
            <a:off x="-532239" y="-873070"/>
            <a:ext cx="2669944" cy="6079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1774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9CC1E693-632A-4A01-A3C0-2414D3581D2C}" type="datetime1">
              <a:rPr lang="tr-TR" sz="1867" ker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24.02.2022</a:t>
            </a:fld>
            <a:endParaRPr lang="tr-TR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tr-TR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F302176B-0E47-46AC-8F43-DAB4B8A37D06}" type="slidenum">
              <a:rPr lang="tr-TR" sz="1867" ker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tr-TR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197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2648867" y="1760719"/>
            <a:ext cx="34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1"/>
          </p:nvPr>
        </p:nvSpPr>
        <p:spPr>
          <a:xfrm>
            <a:off x="2648867" y="2237896"/>
            <a:ext cx="34516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title" idx="3"/>
          </p:nvPr>
        </p:nvSpPr>
        <p:spPr>
          <a:xfrm>
            <a:off x="2648868" y="3213468"/>
            <a:ext cx="34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4"/>
          </p:nvPr>
        </p:nvSpPr>
        <p:spPr>
          <a:xfrm>
            <a:off x="2648867" y="3690645"/>
            <a:ext cx="34516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title" idx="5"/>
          </p:nvPr>
        </p:nvSpPr>
        <p:spPr>
          <a:xfrm>
            <a:off x="2648869" y="4666185"/>
            <a:ext cx="34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6"/>
          </p:nvPr>
        </p:nvSpPr>
        <p:spPr>
          <a:xfrm>
            <a:off x="2648867" y="5143375"/>
            <a:ext cx="34516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282886">
            <a:off x="11478905" y="3648427"/>
            <a:ext cx="2365660" cy="538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0396267" y="392157"/>
            <a:ext cx="3339133" cy="191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00000">
            <a:off x="-2093915" y="2274201"/>
            <a:ext cx="4041712" cy="2897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50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xfrm>
            <a:off x="2165933" y="2172184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1"/>
          </p:nvPr>
        </p:nvSpPr>
        <p:spPr>
          <a:xfrm>
            <a:off x="2165933" y="2704349"/>
            <a:ext cx="35920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title" idx="3"/>
          </p:nvPr>
        </p:nvSpPr>
        <p:spPr>
          <a:xfrm>
            <a:off x="6433853" y="2172184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4"/>
          </p:nvPr>
        </p:nvSpPr>
        <p:spPr>
          <a:xfrm>
            <a:off x="6433852" y="2704349"/>
            <a:ext cx="35920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title" idx="5"/>
          </p:nvPr>
        </p:nvSpPr>
        <p:spPr>
          <a:xfrm>
            <a:off x="2165933" y="3997551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6"/>
          </p:nvPr>
        </p:nvSpPr>
        <p:spPr>
          <a:xfrm>
            <a:off x="2165933" y="4529717"/>
            <a:ext cx="35920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title" idx="7"/>
          </p:nvPr>
        </p:nvSpPr>
        <p:spPr>
          <a:xfrm>
            <a:off x="6433853" y="3997551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8"/>
          </p:nvPr>
        </p:nvSpPr>
        <p:spPr>
          <a:xfrm>
            <a:off x="6433852" y="4529717"/>
            <a:ext cx="35920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138799">
            <a:off x="10274627" y="-1551988"/>
            <a:ext cx="1932816" cy="440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822033" y="513700"/>
            <a:ext cx="1857733" cy="17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6896233" y="4978800"/>
            <a:ext cx="1754200" cy="4255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16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>
            <a:spLocks noGrp="1"/>
          </p:cNvSpPr>
          <p:nvPr>
            <p:ph type="ctrTitle"/>
          </p:nvPr>
        </p:nvSpPr>
        <p:spPr>
          <a:xfrm>
            <a:off x="3644433" y="719333"/>
            <a:ext cx="4903200" cy="13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subTitle" idx="1"/>
          </p:nvPr>
        </p:nvSpPr>
        <p:spPr>
          <a:xfrm>
            <a:off x="3644500" y="2041800"/>
            <a:ext cx="49032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3644233" y="4360933"/>
            <a:ext cx="49036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CREDITS</a:t>
            </a:r>
            <a:r>
              <a:rPr lang="en" sz="1600" ker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: This presentation template was created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b="1" ker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,</a:t>
            </a:r>
            <a:r>
              <a:rPr lang="en" sz="1600" ker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 including icons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 and infographics &amp; images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600" kern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23" name="Google Shape;22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-787687" y="1721489"/>
            <a:ext cx="3715384" cy="288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519591" y="257762"/>
            <a:ext cx="2744388" cy="265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-1318767" y="4122466"/>
            <a:ext cx="5377737" cy="385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546973">
            <a:off x="10120238" y="2638516"/>
            <a:ext cx="2232892" cy="508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665179">
            <a:off x="9065566" y="-1055368"/>
            <a:ext cx="2359313" cy="5723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98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0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4712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47036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FE3F2-2338-4F0C-B0F8-2DB4C2DFC574}" type="datetimeFigureOut">
              <a:rPr lang="tr-TR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24.02.2022</a:t>
            </a:fld>
            <a:endParaRPr lang="tr-TR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2DBB-127D-4343-883F-A7E9973F99FB}" type="slidenum">
              <a:rPr lang="tr-TR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759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5896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jmig.2015.04.003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>
            <a:spLocks noGrp="1"/>
          </p:cNvSpPr>
          <p:nvPr>
            <p:ph type="ctrTitle"/>
          </p:nvPr>
        </p:nvSpPr>
        <p:spPr>
          <a:xfrm>
            <a:off x="1229059" y="2539095"/>
            <a:ext cx="9650000" cy="1278771"/>
          </a:xfrm>
          <a:prstGeom prst="rect">
            <a:avLst/>
          </a:prstGeom>
          <a:solidFill>
            <a:srgbClr val="FFFFFF"/>
          </a:solidFill>
          <a:ln w="28575">
            <a:solidFill>
              <a:srgbClr val="0A6A90"/>
            </a:solidFill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tr-TR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Jinekolojik Robotik ve </a:t>
            </a:r>
            <a:r>
              <a:rPr lang="tr-TR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Laparoskopik</a:t>
            </a:r>
            <a:r>
              <a:rPr lang="tr-TR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Cerrahide Ameliyat Öncesi ve Sonrası Hasta Bakımı</a:t>
            </a:r>
          </a:p>
        </p:txBody>
      </p:sp>
      <p:sp>
        <p:nvSpPr>
          <p:cNvPr id="250" name="Google Shape;250;p31"/>
          <p:cNvSpPr txBox="1">
            <a:spLocks noGrp="1"/>
          </p:cNvSpPr>
          <p:nvPr>
            <p:ph type="subTitle" idx="1"/>
          </p:nvPr>
        </p:nvSpPr>
        <p:spPr>
          <a:xfrm>
            <a:off x="2011459" y="4108444"/>
            <a:ext cx="8085200" cy="20838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endParaRPr lang="tr-TR" sz="2667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tr-TR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ARŞ. GÖR. UZM. ÖYKÜ KARA</a:t>
            </a:r>
          </a:p>
          <a:p>
            <a:pPr marL="0" indent="0"/>
            <a:endParaRPr lang="tr-TR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tr-TR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İstanbul Üniversitesi-Cerrahpaşa </a:t>
            </a:r>
          </a:p>
          <a:p>
            <a:pPr marL="0" indent="0"/>
            <a:r>
              <a:rPr lang="tr-TR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Florence</a:t>
            </a:r>
            <a:r>
              <a:rPr lang="tr-TR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Nightingale</a:t>
            </a:r>
            <a:r>
              <a:rPr lang="tr-TR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Hemşirelik Fakültesi</a:t>
            </a:r>
          </a:p>
          <a:p>
            <a:pPr marL="0" indent="0"/>
            <a:r>
              <a:rPr lang="tr-TR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Cerrahi Hastalıkları Hemşireliği AD.</a:t>
            </a:r>
          </a:p>
        </p:txBody>
      </p:sp>
      <p:pic>
        <p:nvPicPr>
          <p:cNvPr id="1030" name="Picture 6" descr="İstanbul Üniversitesi - Cerrahpaşa Florence Nightingale Hemşirelik Fakülte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082" y="615921"/>
            <a:ext cx="1440661" cy="143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3" y="771294"/>
            <a:ext cx="1132904" cy="11285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774" y="961463"/>
            <a:ext cx="8923377" cy="128705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794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072667"/>
            <a:ext cx="11162156" cy="232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Hastanın bilgilendirilmesi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Hastalar</a:t>
            </a:r>
            <a:r>
              <a:rPr lang="tr-T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sonrası ağrı, aktivite düzeyi, olası komplikasyonlar, ameliyat alanının bakımı, </a:t>
            </a:r>
            <a:r>
              <a:rPr lang="tr-T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laparoskopik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/robotik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cerrahi sistem, 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hastanede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kalma süresi, taburculuk ve sonrası beklentiler hakkında bilgiye </a:t>
            </a:r>
            <a:r>
              <a:rPr lang="tr-T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gereksinim duyarlar. 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 iyileşme sürecinde aktif  olarak rol alacağını bilmelidir. Hasta ve yakınları tedavi sürecinde olayın bir parçası olması nedeniyle </a:t>
            </a:r>
            <a:r>
              <a:rPr lang="tr-T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anksiyeteyi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daha az hissedecektir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528638" y="1758427"/>
            <a:ext cx="11187112" cy="441377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2039177" y="6342397"/>
            <a:ext cx="7654147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(Kurt ve ark., 2020; </a:t>
            </a:r>
            <a:r>
              <a:rPr lang="tr-TR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Phillips</a:t>
            </a:r>
            <a:r>
              <a:rPr lang="tr-T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Horgan</a:t>
            </a:r>
            <a:r>
              <a:rPr lang="tr-T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2014; </a:t>
            </a:r>
            <a:r>
              <a:rPr lang="tr-TR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Sánchez-Jiménez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2014; Bayar ve ark. 2013)</a:t>
            </a:r>
            <a:endParaRPr lang="tr-T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9" y="4565110"/>
            <a:ext cx="600347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4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072667"/>
            <a:ext cx="3786187" cy="419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Hastanın bilgilendirilmesi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Jinekolojik-onkolojik </a:t>
            </a:r>
            <a:r>
              <a:rPr lang="tr-TR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cerrahi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ile ilgili yapılan </a:t>
            </a:r>
            <a:r>
              <a:rPr lang="tr-T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randomize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kontrollü bir çalışmada </a:t>
            </a:r>
            <a:r>
              <a:rPr lang="tr-T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yazılı </a:t>
            </a:r>
            <a:r>
              <a:rPr lang="tr-T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bilgilendirmenin sözlüye 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göre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daha üstün olduğu 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belirtilmiştir. 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Literatürde, hastanın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öncesinde 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 </a:t>
            </a:r>
            <a:r>
              <a:rPr lang="tr-TR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yazılı</a:t>
            </a:r>
            <a:r>
              <a:rPr lang="tr-T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tr-T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 de </a:t>
            </a:r>
            <a:r>
              <a:rPr lang="tr-TR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sözlü</a:t>
            </a:r>
            <a:r>
              <a:rPr lang="tr-T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bilgilendirilmesi 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önerilmektedir. </a:t>
            </a:r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528638" y="1989879"/>
            <a:ext cx="3971925" cy="418232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67223" y="6342397"/>
            <a:ext cx="11884985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(Kurt ve ark., 2020; Demirhan ve Pınar 2014; </a:t>
            </a:r>
            <a:r>
              <a:rPr lang="tr-TR" sz="1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Phillips</a:t>
            </a:r>
            <a:r>
              <a:rPr lang="tr-TR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1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Horgan</a:t>
            </a:r>
            <a:r>
              <a:rPr lang="tr-TR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2014; </a:t>
            </a:r>
            <a:r>
              <a:rPr lang="tr-TR" sz="1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Sánchez-Jiménez</a:t>
            </a:r>
            <a:r>
              <a:rPr lang="tr-TR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2014; </a:t>
            </a:r>
            <a:r>
              <a:rPr lang="tr-TR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Bayar ve ark. 2013; </a:t>
            </a:r>
            <a:r>
              <a:rPr lang="tr-TR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Pamir </a:t>
            </a:r>
            <a:r>
              <a:rPr lang="tr-TR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Aksoy ve ark. </a:t>
            </a:r>
            <a:r>
              <a:rPr lang="tr-TR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2011; </a:t>
            </a:r>
            <a:r>
              <a:rPr lang="tr-TR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Akın 2010; </a:t>
            </a:r>
            <a:r>
              <a:rPr lang="tr-TR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Ucuzal</a:t>
            </a:r>
            <a:r>
              <a:rPr lang="tr-TR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Kanan </a:t>
            </a:r>
            <a:r>
              <a:rPr lang="tr-TR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2008; Francis ve </a:t>
            </a:r>
            <a:r>
              <a:rPr lang="tr-TR" sz="1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Winfield</a:t>
            </a:r>
            <a:r>
              <a:rPr lang="tr-TR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2006)</a:t>
            </a:r>
            <a:endParaRPr lang="tr-TR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rotecting yourself from malpractice claims - American Nu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2031272"/>
            <a:ext cx="6165522" cy="4099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Sağ Ok 1"/>
          <p:cNvSpPr/>
          <p:nvPr/>
        </p:nvSpPr>
        <p:spPr>
          <a:xfrm>
            <a:off x="4014788" y="5213595"/>
            <a:ext cx="1600200" cy="953258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9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072667"/>
            <a:ext cx="5786437" cy="61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tr-TR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Prehabilitasyon</a:t>
            </a:r>
            <a:endParaRPr lang="tr-TR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4093300" y="6342397"/>
            <a:ext cx="354590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Işık ve Atan Ünsal 2021; 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Ebner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2018)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İçerik Yer Tutucusu 5"/>
          <p:cNvSpPr txBox="1">
            <a:spLocks/>
          </p:cNvSpPr>
          <p:nvPr/>
        </p:nvSpPr>
        <p:spPr>
          <a:xfrm>
            <a:off x="6536486" y="2536578"/>
            <a:ext cx="5023034" cy="268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Kolorektal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cerrahide yapılan çalışmalar,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hastaların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klinik olarak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prehabilitasyondan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fayda sağladığını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göstermektedir.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Ancak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jinekolojik onkoloji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alanında yüksek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kaliteli çalışma yoktur ve bu konuda daha fazla çalışmaya ihtiyaç vardır. 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6536486" y="2384177"/>
            <a:ext cx="5179264" cy="268805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9126118" y="5033354"/>
            <a:ext cx="2906469" cy="6873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düşük</a:t>
            </a: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düzeyi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zayıf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npatient Rehabilitation Center | MedStar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49" y="3342828"/>
            <a:ext cx="4826804" cy="2703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967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1989879"/>
            <a:ext cx="6157912" cy="418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öncesi bağırsak hazırlığı</a:t>
            </a:r>
            <a:endParaRPr lang="tr-TR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inimal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invaziv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jinekolojik cerrahi geçiren 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hastalarda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bağırsak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hazırlığı kullanımıyla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işlem performansının </a:t>
            </a:r>
            <a:r>
              <a:rPr lang="tr-T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ilişkili 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olmadığı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kesin olarak gösterilmiştir. 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Laparotomik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jinekolojik cerrahi öncesi bağırsak hazırlığı ile ilgili yapılan çalışmalar </a:t>
            </a:r>
            <a:r>
              <a:rPr lang="tr-TR" sz="2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eksiktir. 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528638" y="1989879"/>
            <a:ext cx="6457950" cy="418232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0" y="6342397"/>
            <a:ext cx="11858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(Işık ve Atan Ünsal 2021; Nelson ve ark., 2019; Demirhan ve Pınar 2014; </a:t>
            </a:r>
            <a:r>
              <a:rPr lang="tr-TR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Mulayim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Karadag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2018; </a:t>
            </a:r>
            <a:r>
              <a:rPr lang="tr-TR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Zhang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2016; Arnold ve ark., 2015; </a:t>
            </a:r>
            <a:r>
              <a:rPr lang="tr-TR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Huang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2015; </a:t>
            </a:r>
            <a:r>
              <a:rPr lang="tr-TR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Ryan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2015)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428" y="1761694"/>
            <a:ext cx="3582714" cy="2514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ağ Ok 11"/>
          <p:cNvSpPr/>
          <p:nvPr/>
        </p:nvSpPr>
        <p:spPr>
          <a:xfrm>
            <a:off x="702634" y="1809322"/>
            <a:ext cx="6453874" cy="4261376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Ancak, hasta </a:t>
            </a:r>
            <a:r>
              <a:rPr lang="tr-T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memnuniyetsizliği, kullanımına bağlı ameliyat sonrası iyileşmeyi engelleyebilecek ameliyat öncesi </a:t>
            </a:r>
            <a:r>
              <a:rPr lang="tr-TR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dehidratasyon</a:t>
            </a:r>
            <a:r>
              <a:rPr lang="tr-T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elektrolit anormallikleri nedeniyle olumsuz sonuçlarla ilişkilendirilmiştir</a:t>
            </a:r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Kolon (Bağırsak) Kanseri Ameliyatı - Ameliyat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565" y="4007110"/>
            <a:ext cx="3224099" cy="2418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9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4968410" y="6342397"/>
            <a:ext cx="1795684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(Nelson ve ark., 2019)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ağ Ok 9"/>
          <p:cNvSpPr/>
          <p:nvPr/>
        </p:nvSpPr>
        <p:spPr>
          <a:xfrm>
            <a:off x="744532" y="2048328"/>
            <a:ext cx="5341944" cy="353954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Minimal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invaziv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jinekolojik cerrahi öncesi rutin bağırsak hazırlığı önerilmemektedir.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370721" y="2175828"/>
            <a:ext cx="3516229" cy="32211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Cerrahi öncesi, bağırsak hazırlığının gerekli olduğunu düşünen cerrahların, kullanımı kolon rezeksiyonu olan hastalarla sınırlandırması önerilmektedir.</a:t>
            </a:r>
            <a:endParaRPr lang="tr-TR" sz="2000" b="1" dirty="0"/>
          </a:p>
        </p:txBody>
      </p:sp>
      <p:sp>
        <p:nvSpPr>
          <p:cNvPr id="3" name="Dikdörtgen 2"/>
          <p:cNvSpPr/>
          <p:nvPr/>
        </p:nvSpPr>
        <p:spPr>
          <a:xfrm>
            <a:off x="8960848" y="4777390"/>
            <a:ext cx="2906469" cy="810478"/>
          </a:xfrm>
          <a:prstGeom prst="rect">
            <a:avLst/>
          </a:prstGeom>
          <a:solidFill>
            <a:schemeClr val="bg1"/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 orta </a:t>
            </a: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</a:t>
            </a:r>
            <a:r>
              <a:rPr lang="tr-TR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seviyesi: güçlü</a:t>
            </a:r>
          </a:p>
        </p:txBody>
      </p:sp>
    </p:spTree>
    <p:extLst>
      <p:ext uri="{BB962C8B-B14F-4D97-AF65-F5344CB8AC3E}">
        <p14:creationId xmlns:p14="http://schemas.microsoft.com/office/powerpoint/2010/main" val="290214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5015668" y="6342397"/>
            <a:ext cx="170117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Wang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2021)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Katlanmış Nesne 1"/>
          <p:cNvSpPr/>
          <p:nvPr/>
        </p:nvSpPr>
        <p:spPr>
          <a:xfrm>
            <a:off x="6429375" y="1860167"/>
            <a:ext cx="4986337" cy="4043363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Wang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arkadaşları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robotik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histerektomi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öncesi </a:t>
            </a:r>
            <a:r>
              <a:rPr lang="tr-TR" sz="2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gün </a:t>
            </a:r>
            <a:r>
              <a:rPr lang="tr-TR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oral </a:t>
            </a:r>
            <a:r>
              <a:rPr lang="tr-TR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ameliyattan önceki gece ve ameliyat sabahı temizleme lavmanı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ile bağırsak hazırlığı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önermektedir.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Ameliyattan </a:t>
            </a:r>
            <a:r>
              <a:rPr lang="tr-TR" sz="2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gün önce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sürekli vajinal </a:t>
            </a:r>
            <a:r>
              <a:rPr lang="tr-TR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irrigasyon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sağlanması da öneriler arasında yer almaktadır.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098" name="Picture 2" descr="Studying the Use of Research Evidence: Methods and Measures in a Complex  Field | William T. Grant Found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214973"/>
            <a:ext cx="5214482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ağ Ok 9"/>
          <p:cNvSpPr/>
          <p:nvPr/>
        </p:nvSpPr>
        <p:spPr>
          <a:xfrm>
            <a:off x="5443310" y="5072094"/>
            <a:ext cx="1600200" cy="953258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34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286000"/>
            <a:ext cx="4150051" cy="3533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tr-T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Amerikan </a:t>
            </a:r>
            <a:r>
              <a:rPr lang="tr-T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Anestezistler </a:t>
            </a:r>
            <a:r>
              <a:rPr lang="tr-T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Derneği 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Society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Anesthesiologsts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-ASA)’ne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göre 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ameliyattan </a:t>
            </a:r>
            <a:r>
              <a:rPr lang="tr-T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saat 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öncesine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kadar hafif yemek (tost – yağdan fakir- ve çay, su, kahve), 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saat 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öncesine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kadar da berrak sıvı gıdaların (su, posasız meyve suyu, açık çay, katkısız kahve) alımı sağlanabilmektedir. 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528639" y="2286000"/>
            <a:ext cx="4100512" cy="353398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2692502" y="6342397"/>
            <a:ext cx="634750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Nygren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2015; 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Demirhan ve Pınar 2014; 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Sánchez-Jiménez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2014;</a:t>
            </a:r>
            <a:r>
              <a:rPr lang="tr-TR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Aygin 2012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İçerik Yer Tutucusu 5"/>
          <p:cNvSpPr txBox="1">
            <a:spLocks/>
          </p:cNvSpPr>
          <p:nvPr/>
        </p:nvSpPr>
        <p:spPr>
          <a:xfrm>
            <a:off x="5121602" y="2648726"/>
            <a:ext cx="6173133" cy="311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Yapılan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çalışmalar standart açlık süresi uygulanan ile ameliyattan 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ile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saat öncesine kadar sıvı verilen yetişkin hastalar arasında </a:t>
            </a:r>
            <a:r>
              <a:rPr lang="tr-T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regürjitasyon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aspirasyon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gibi ameliyat sonrası sonuçlar arasında </a:t>
            </a:r>
            <a:r>
              <a:rPr lang="tr-T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fark olmadığını 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bildirmektedir.</a:t>
            </a:r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Kısa açlık süresinin ameliyat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sonrası 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iyilik halini arttırdığı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insülin direncini 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hastanede kalış  </a:t>
            </a:r>
            <a:r>
              <a:rPr lang="tr-T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süresini azalttığı 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bildirilmektedir.</a:t>
            </a:r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072063" y="2593122"/>
            <a:ext cx="6487457" cy="322686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4320" y="1574381"/>
            <a:ext cx="9253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öncesi açlık, beslenme durumunun değerlendirilmesi ve </a:t>
            </a:r>
            <a:r>
              <a:rPr lang="tr-TR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nütrisyonel</a:t>
            </a: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destek</a:t>
            </a:r>
          </a:p>
        </p:txBody>
      </p:sp>
      <p:sp>
        <p:nvSpPr>
          <p:cNvPr id="3" name="Aşağı Bükülü Ok 2"/>
          <p:cNvSpPr/>
          <p:nvPr/>
        </p:nvSpPr>
        <p:spPr>
          <a:xfrm rot="2001966">
            <a:off x="4725436" y="2032318"/>
            <a:ext cx="1021246" cy="71040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5122" name="Picture 2" descr="Does a Growling Stomach Mean You&amp;#39;re Hungry? - Lake Health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479" y="1433082"/>
            <a:ext cx="2030378" cy="1461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3527793" y="6342397"/>
            <a:ext cx="467692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Sánchez-Jiménez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2014; </a:t>
            </a:r>
            <a:r>
              <a:rPr lang="tr-TR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Aygin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2012; </a:t>
            </a:r>
            <a:r>
              <a:rPr lang="tr-TR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Foss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2011; </a:t>
            </a:r>
            <a:r>
              <a:rPr lang="tr-TR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Kehlet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2008)</a:t>
            </a:r>
          </a:p>
        </p:txBody>
      </p:sp>
      <p:sp>
        <p:nvSpPr>
          <p:cNvPr id="2" name="Dikdörtgen 1"/>
          <p:cNvSpPr/>
          <p:nvPr/>
        </p:nvSpPr>
        <p:spPr>
          <a:xfrm>
            <a:off x="-238125" y="1623437"/>
            <a:ext cx="9996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öncesi açlık, beslenme durumunun değerlendirilmesi ve </a:t>
            </a:r>
            <a:r>
              <a:rPr lang="tr-TR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nütrisyonel</a:t>
            </a: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destek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4715341" y="2380567"/>
            <a:ext cx="2285067" cy="140995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7953841" y="2416480"/>
            <a:ext cx="2285067" cy="140995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958726" y="2571363"/>
            <a:ext cx="2952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öncesinde hastalara, </a:t>
            </a:r>
            <a:endParaRPr lang="tr-TR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karbonhidrattan </a:t>
            </a:r>
            <a:r>
              <a:rPr lang="tr-TR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zengin içecek </a:t>
            </a: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(%12,6</a:t>
            </a:r>
            <a:r>
              <a:rPr lang="tr-T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4888261" y="2521293"/>
            <a:ext cx="2026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öncesi gece hazırlığında saat </a:t>
            </a: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24.00’dan önce </a:t>
            </a:r>
            <a:r>
              <a:rPr lang="tr-TR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800 ml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8026009" y="2781727"/>
            <a:ext cx="2140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ameliyattan </a:t>
            </a: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2-3 saat önce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ise </a:t>
            </a:r>
            <a:r>
              <a:rPr lang="tr-TR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 ml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715341" y="5139800"/>
            <a:ext cx="2119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metabolik</a:t>
            </a:r>
            <a:r>
              <a:rPr lang="tr-T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tokluk </a:t>
            </a:r>
            <a:endParaRPr lang="tr-TR" sz="2000" b="1" dirty="0"/>
          </a:p>
        </p:txBody>
      </p:sp>
      <p:sp>
        <p:nvSpPr>
          <p:cNvPr id="6" name="Sol Ayraç 5"/>
          <p:cNvSpPr/>
          <p:nvPr/>
        </p:nvSpPr>
        <p:spPr>
          <a:xfrm rot="16200000">
            <a:off x="5461011" y="-975928"/>
            <a:ext cx="340982" cy="10796896"/>
          </a:xfrm>
          <a:prstGeom prst="leftBrace">
            <a:avLst>
              <a:gd name="adj1" fmla="val 6638"/>
              <a:gd name="adj2" fmla="val 5026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karı Bükülü Ok 6"/>
          <p:cNvSpPr/>
          <p:nvPr/>
        </p:nvSpPr>
        <p:spPr>
          <a:xfrm>
            <a:off x="3499260" y="3396519"/>
            <a:ext cx="1316831" cy="6449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9" name="Yukarı Bükülü Ok 18"/>
          <p:cNvSpPr/>
          <p:nvPr/>
        </p:nvSpPr>
        <p:spPr>
          <a:xfrm>
            <a:off x="6818709" y="3577334"/>
            <a:ext cx="1316831" cy="6449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" name="Sağ Ok 7"/>
          <p:cNvSpPr/>
          <p:nvPr/>
        </p:nvSpPr>
        <p:spPr>
          <a:xfrm>
            <a:off x="2870674" y="2371694"/>
            <a:ext cx="3617165" cy="333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Düzenli aralıklarla kan glikoz düzeyi izlenmelidir.</a:t>
            </a:r>
          </a:p>
          <a:p>
            <a:pPr algn="ctr"/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21" name="Picture 2" descr="Kan Şekerinizi Kontrol Ettirdiniz mi? - Aylin Hasbay Buyukkarago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80" y="2935922"/>
            <a:ext cx="3195541" cy="23014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Katlanmış Nesne 8"/>
          <p:cNvSpPr/>
          <p:nvPr/>
        </p:nvSpPr>
        <p:spPr>
          <a:xfrm>
            <a:off x="6986854" y="2781727"/>
            <a:ext cx="4728896" cy="356067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Sakız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çiğnemenin </a:t>
            </a:r>
            <a:endParaRPr lang="tr-TR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b="1" dirty="0" err="1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gastrik</a:t>
            </a:r>
            <a:r>
              <a:rPr lang="tr-TR" sz="20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sekresyonu</a:t>
            </a:r>
            <a:r>
              <a:rPr lang="tr-TR" sz="20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arttırmasıyla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bulantıya neden olduğu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mide </a:t>
            </a:r>
            <a:r>
              <a:rPr lang="tr-TR" sz="2000" b="1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boşalmasını da geciktirdiği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esnasında </a:t>
            </a:r>
            <a:r>
              <a:rPr lang="tr-TR" sz="2000" b="1" dirty="0" err="1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aspirasyona</a:t>
            </a:r>
            <a:r>
              <a:rPr lang="tr-TR" sz="2000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sebep olabileceği yapılan çalışmalar ile ortaya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konmuştur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136" y="4994314"/>
            <a:ext cx="1377814" cy="1377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54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3172691"/>
            <a:ext cx="4722235" cy="3014823"/>
          </a:xfrm>
          <a:prstGeom prst="rect">
            <a:avLst/>
          </a:prstGeom>
          <a:solidFill>
            <a:srgbClr val="FFFFFF"/>
          </a:solidFill>
          <a:ln w="38100">
            <a:solidFill>
              <a:srgbClr val="1F4E7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Oral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karbonhidrat içeren içecekler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insülin direncini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iyilik halini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geliştirir.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528638" y="3172691"/>
            <a:ext cx="4722235" cy="299950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2370879" y="6342397"/>
            <a:ext cx="699076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(Işık ve Ünsal Atan 2021; Nelson ve ark., 2019; 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Nygren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2015; 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Sánchez-Jiménez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2014)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İçerik Yer Tutucusu 5"/>
          <p:cNvSpPr txBox="1">
            <a:spLocks/>
          </p:cNvSpPr>
          <p:nvPr/>
        </p:nvSpPr>
        <p:spPr>
          <a:xfrm>
            <a:off x="6240369" y="2072667"/>
            <a:ext cx="3402395" cy="42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Ameliyattan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önceki gece boyunca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aç kalmadan 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kaçınma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öncesi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oral karbonhidrat 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verilmesi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İyi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kontrollü diyabetik hastalarda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öncesi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oral karbonhidrat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verilmesi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6240369" y="1989879"/>
            <a:ext cx="3624067" cy="418232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0" y="194305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öncesi açlık, beslenme durumunun değerlendirilmesi ve </a:t>
            </a:r>
            <a:r>
              <a:rPr lang="tr-TR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nütrisyonel</a:t>
            </a: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destek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2889755" y="5802152"/>
            <a:ext cx="2906469" cy="4986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düzeyi: </a:t>
            </a: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orta 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9702253" y="2463810"/>
            <a:ext cx="2413778" cy="55399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düzeyi: </a:t>
            </a: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güçlü 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9702253" y="3741270"/>
            <a:ext cx="2413778" cy="55399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düzeyi: </a:t>
            </a: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güçlü 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9704006" y="5018730"/>
            <a:ext cx="2413778" cy="4986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düzeyi: </a:t>
            </a: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zayıf 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4052425" y="6342397"/>
            <a:ext cx="362766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(Işık ve Atan Ünsal 2021; Nelson 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ark., 2019)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93063" y="1504671"/>
            <a:ext cx="3759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öncesi optimizasyon</a:t>
            </a:r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4191700" y="2380750"/>
            <a:ext cx="3523787" cy="1224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Sigara 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tüketimini bırakma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191700" y="2297963"/>
            <a:ext cx="3696998" cy="115510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3" name="İçerik Yer Tutucusu 5"/>
          <p:cNvSpPr txBox="1">
            <a:spLocks/>
          </p:cNvSpPr>
          <p:nvPr/>
        </p:nvSpPr>
        <p:spPr>
          <a:xfrm>
            <a:off x="8035733" y="2304462"/>
            <a:ext cx="3738083" cy="1139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Alkol tüketimini bırakma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8076818" y="2297963"/>
            <a:ext cx="3696998" cy="115510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4982229" y="3158879"/>
            <a:ext cx="2906469" cy="6873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yüksek </a:t>
            </a: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düzeyi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güçlü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8882256" y="3192168"/>
            <a:ext cx="2906469" cy="6873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orta </a:t>
            </a: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düzeyi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güçlü</a:t>
            </a:r>
          </a:p>
        </p:txBody>
      </p:sp>
      <p:sp>
        <p:nvSpPr>
          <p:cNvPr id="17" name="İçerik Yer Tutucusu 5"/>
          <p:cNvSpPr txBox="1">
            <a:spLocks/>
          </p:cNvSpPr>
          <p:nvPr/>
        </p:nvSpPr>
        <p:spPr>
          <a:xfrm>
            <a:off x="1466201" y="4204322"/>
            <a:ext cx="3738083" cy="11486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Anemi ameliyat öncesi aktif olarak tanımlanmalı, araştırılmalı ve 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düzeltilmelidir.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1507286" y="4197823"/>
            <a:ext cx="3696998" cy="115510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9" name="İçerik Yer Tutucusu 5"/>
          <p:cNvSpPr txBox="1">
            <a:spLocks/>
          </p:cNvSpPr>
          <p:nvPr/>
        </p:nvSpPr>
        <p:spPr>
          <a:xfrm>
            <a:off x="6638493" y="4280610"/>
            <a:ext cx="3523787" cy="1224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öncesi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anksiyeteyi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azaltmak için rutin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sedatif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uygulamalardan kaçınılmalıdır.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6638493" y="4197823"/>
            <a:ext cx="3696998" cy="115510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2599190" y="5261847"/>
            <a:ext cx="2906469" cy="6873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yüksek </a:t>
            </a: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düzeyi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güçlü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8110753" y="5261847"/>
            <a:ext cx="2906469" cy="6873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düşük </a:t>
            </a: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düzeyi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güçlü</a:t>
            </a:r>
          </a:p>
        </p:txBody>
      </p:sp>
      <p:sp>
        <p:nvSpPr>
          <p:cNvPr id="3" name="Sağ Ok 2"/>
          <p:cNvSpPr/>
          <p:nvPr/>
        </p:nvSpPr>
        <p:spPr>
          <a:xfrm>
            <a:off x="293063" y="2124760"/>
            <a:ext cx="3637867" cy="1853083"/>
          </a:xfrm>
          <a:prstGeom prst="rightArrow">
            <a:avLst>
              <a:gd name="adj1" fmla="val 71689"/>
              <a:gd name="adj2" fmla="val 38553"/>
            </a:avLst>
          </a:prstGeom>
          <a:solidFill>
            <a:srgbClr val="1F4E7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Sigara ve alkol tüketimi (alkol bağımlıları) ameliyattan 4 hafta önce bırakılmalıdır</a:t>
            </a:r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2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kdörtgen 40"/>
          <p:cNvSpPr/>
          <p:nvPr/>
        </p:nvSpPr>
        <p:spPr>
          <a:xfrm>
            <a:off x="-8399" y="874482"/>
            <a:ext cx="3869125" cy="1126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96" name="직사각형 189">
            <a:extLst>
              <a:ext uri="{FF2B5EF4-FFF2-40B4-BE49-F238E27FC236}">
                <a16:creationId xmlns:a16="http://schemas.microsoft.com/office/drawing/2014/main" id="{C1E81322-BCE9-4C9A-A5D7-B45DB80F0494}"/>
              </a:ext>
            </a:extLst>
          </p:cNvPr>
          <p:cNvSpPr/>
          <p:nvPr/>
        </p:nvSpPr>
        <p:spPr>
          <a:xfrm>
            <a:off x="-8399" y="4596235"/>
            <a:ext cx="3022707" cy="410400"/>
          </a:xfrm>
          <a:prstGeom prst="rect">
            <a:avLst/>
          </a:prstGeom>
          <a:solidFill>
            <a:srgbClr val="BFBFB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ko-KR" altLang="en-US" kern="0">
              <a:solidFill>
                <a:srgbClr val="000000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109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3646011" y="3100215"/>
            <a:ext cx="747543" cy="7475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110" name="Oval 63">
            <a:extLst>
              <a:ext uri="{FF2B5EF4-FFF2-40B4-BE49-F238E27FC236}">
                <a16:creationId xmlns:a16="http://schemas.microsoft.com/office/drawing/2014/main" id="{D891B568-BEA1-4887-9B77-6E3D39686EC9}"/>
              </a:ext>
            </a:extLst>
          </p:cNvPr>
          <p:cNvSpPr/>
          <p:nvPr/>
        </p:nvSpPr>
        <p:spPr>
          <a:xfrm>
            <a:off x="7320359" y="1845991"/>
            <a:ext cx="747543" cy="747543"/>
          </a:xfrm>
          <a:prstGeom prst="ellipse">
            <a:avLst/>
          </a:prstGeom>
          <a:solidFill>
            <a:srgbClr val="BFBFB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111" name="Oval 64">
            <a:extLst>
              <a:ext uri="{FF2B5EF4-FFF2-40B4-BE49-F238E27FC236}">
                <a16:creationId xmlns:a16="http://schemas.microsoft.com/office/drawing/2014/main" id="{AD2F570F-CE8E-460E-8F76-847960198D32}"/>
              </a:ext>
            </a:extLst>
          </p:cNvPr>
          <p:cNvSpPr/>
          <p:nvPr/>
        </p:nvSpPr>
        <p:spPr>
          <a:xfrm>
            <a:off x="9082689" y="997506"/>
            <a:ext cx="747543" cy="7475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113" name="평행 사변형 211">
            <a:extLst>
              <a:ext uri="{FF2B5EF4-FFF2-40B4-BE49-F238E27FC236}">
                <a16:creationId xmlns:a16="http://schemas.microsoft.com/office/drawing/2014/main" id="{4C7C64B9-F5B0-4A23-B929-2D8390A76055}"/>
              </a:ext>
            </a:extLst>
          </p:cNvPr>
          <p:cNvSpPr/>
          <p:nvPr/>
        </p:nvSpPr>
        <p:spPr>
          <a:xfrm rot="16200000" flipH="1">
            <a:off x="2603935" y="4229193"/>
            <a:ext cx="1160004" cy="397131"/>
          </a:xfrm>
          <a:prstGeom prst="parallelogram">
            <a:avLst>
              <a:gd name="adj" fmla="val 103225"/>
            </a:avLst>
          </a:prstGeom>
          <a:solidFill>
            <a:srgbClr val="CC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ko-KR" altLang="en-US" kern="0">
              <a:solidFill>
                <a:srgbClr val="000000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114" name="평행 사변형 212">
            <a:extLst>
              <a:ext uri="{FF2B5EF4-FFF2-40B4-BE49-F238E27FC236}">
                <a16:creationId xmlns:a16="http://schemas.microsoft.com/office/drawing/2014/main" id="{8985E6C9-ABFE-4A39-929F-D3ADF9DB9BFD}"/>
              </a:ext>
            </a:extLst>
          </p:cNvPr>
          <p:cNvSpPr/>
          <p:nvPr/>
        </p:nvSpPr>
        <p:spPr>
          <a:xfrm>
            <a:off x="2985369" y="3847756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ko-KR" altLang="en-US" kern="0">
              <a:solidFill>
                <a:srgbClr val="000000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126" name="Metin kutusu 125"/>
          <p:cNvSpPr txBox="1"/>
          <p:nvPr/>
        </p:nvSpPr>
        <p:spPr>
          <a:xfrm>
            <a:off x="143342" y="1168353"/>
            <a:ext cx="3717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İçerik Planı</a:t>
            </a:r>
            <a:endParaRPr lang="tr-TR" sz="3200" dirty="0">
              <a:solidFill>
                <a:srgbClr val="002060"/>
              </a:solidFill>
              <a:cs typeface="Arial"/>
              <a:sym typeface="Arial"/>
            </a:endParaRPr>
          </a:p>
        </p:txBody>
      </p:sp>
      <p:sp>
        <p:nvSpPr>
          <p:cNvPr id="127" name="Metin kutusu 126"/>
          <p:cNvSpPr txBox="1"/>
          <p:nvPr/>
        </p:nvSpPr>
        <p:spPr>
          <a:xfrm>
            <a:off x="3794456" y="3181212"/>
            <a:ext cx="45064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</a:t>
            </a:r>
            <a:endParaRPr lang="tr-TR" sz="2667" dirty="0">
              <a:solidFill>
                <a:srgbClr val="1F497D">
                  <a:lumMod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128" name="Metin kutusu 127"/>
          <p:cNvSpPr txBox="1"/>
          <p:nvPr/>
        </p:nvSpPr>
        <p:spPr>
          <a:xfrm>
            <a:off x="7488752" y="1962352"/>
            <a:ext cx="45064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129" name="Metin kutusu 128"/>
          <p:cNvSpPr txBox="1"/>
          <p:nvPr/>
        </p:nvSpPr>
        <p:spPr>
          <a:xfrm>
            <a:off x="9231133" y="1097149"/>
            <a:ext cx="45064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101" name="TextBox 199">
            <a:extLst>
              <a:ext uri="{FF2B5EF4-FFF2-40B4-BE49-F238E27FC236}">
                <a16:creationId xmlns:a16="http://schemas.microsoft.com/office/drawing/2014/main" id="{AEBBBFF9-889A-469B-AE99-05372953CCAC}"/>
              </a:ext>
            </a:extLst>
          </p:cNvPr>
          <p:cNvSpPr txBox="1"/>
          <p:nvPr/>
        </p:nvSpPr>
        <p:spPr>
          <a:xfrm>
            <a:off x="3173747" y="4317253"/>
            <a:ext cx="16920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latinLnBrk="1"/>
            <a:r>
              <a:rPr lang="tr-TR" sz="2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Giriş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8" name="평행 사변형 211">
            <a:extLst>
              <a:ext uri="{FF2B5EF4-FFF2-40B4-BE49-F238E27FC236}">
                <a16:creationId xmlns:a16="http://schemas.microsoft.com/office/drawing/2014/main" id="{4C7C64B9-F5B0-4A23-B929-2D8390A76055}"/>
              </a:ext>
            </a:extLst>
          </p:cNvPr>
          <p:cNvSpPr/>
          <p:nvPr/>
        </p:nvSpPr>
        <p:spPr>
          <a:xfrm rot="16200000" flipH="1">
            <a:off x="4559501" y="3678849"/>
            <a:ext cx="749603" cy="397131"/>
          </a:xfrm>
          <a:prstGeom prst="parallelogram">
            <a:avLst>
              <a:gd name="adj" fmla="val 103225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ko-KR" altLang="en-US" kern="0">
              <a:solidFill>
                <a:srgbClr val="000000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29" name="평행 사변형 212">
            <a:extLst>
              <a:ext uri="{FF2B5EF4-FFF2-40B4-BE49-F238E27FC236}">
                <a16:creationId xmlns:a16="http://schemas.microsoft.com/office/drawing/2014/main" id="{8985E6C9-ABFE-4A39-929F-D3ADF9DB9BFD}"/>
              </a:ext>
            </a:extLst>
          </p:cNvPr>
          <p:cNvSpPr/>
          <p:nvPr/>
        </p:nvSpPr>
        <p:spPr>
          <a:xfrm>
            <a:off x="4735737" y="3509336"/>
            <a:ext cx="2222923" cy="410400"/>
          </a:xfrm>
          <a:prstGeom prst="parallelogram">
            <a:avLst>
              <a:gd name="adj" fmla="val 92705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ko-KR" altLang="en-US" kern="0">
              <a:solidFill>
                <a:srgbClr val="000000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115" name="평행 사변형 213">
            <a:extLst>
              <a:ext uri="{FF2B5EF4-FFF2-40B4-BE49-F238E27FC236}">
                <a16:creationId xmlns:a16="http://schemas.microsoft.com/office/drawing/2014/main" id="{C726F0A7-429A-42C8-8C3F-700DAAC88DB0}"/>
              </a:ext>
            </a:extLst>
          </p:cNvPr>
          <p:cNvSpPr/>
          <p:nvPr/>
        </p:nvSpPr>
        <p:spPr>
          <a:xfrm rot="16200000" flipH="1">
            <a:off x="6111710" y="3072785"/>
            <a:ext cx="1296769" cy="397131"/>
          </a:xfrm>
          <a:prstGeom prst="parallelogram">
            <a:avLst>
              <a:gd name="adj" fmla="val 106924"/>
            </a:avLst>
          </a:prstGeom>
          <a:solidFill>
            <a:srgbClr val="CC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ko-KR" altLang="en-US" kern="0">
              <a:solidFill>
                <a:srgbClr val="000000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116" name="평행 사변형 214">
            <a:extLst>
              <a:ext uri="{FF2B5EF4-FFF2-40B4-BE49-F238E27FC236}">
                <a16:creationId xmlns:a16="http://schemas.microsoft.com/office/drawing/2014/main" id="{DBF20017-33CB-4189-89A3-D4ECF5F2E53A}"/>
              </a:ext>
            </a:extLst>
          </p:cNvPr>
          <p:cNvSpPr/>
          <p:nvPr/>
        </p:nvSpPr>
        <p:spPr>
          <a:xfrm>
            <a:off x="6556450" y="2644544"/>
            <a:ext cx="2076180" cy="410400"/>
          </a:xfrm>
          <a:prstGeom prst="parallelogram">
            <a:avLst>
              <a:gd name="adj" fmla="val 96284"/>
            </a:avLst>
          </a:prstGeom>
          <a:solidFill>
            <a:srgbClr val="BFBFB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ko-KR" altLang="en-US" kern="0">
              <a:solidFill>
                <a:srgbClr val="000000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117" name="평행 사변형 215">
            <a:extLst>
              <a:ext uri="{FF2B5EF4-FFF2-40B4-BE49-F238E27FC236}">
                <a16:creationId xmlns:a16="http://schemas.microsoft.com/office/drawing/2014/main" id="{E50DB357-A4CA-43A1-84F3-AEE9F8B777BA}"/>
              </a:ext>
            </a:extLst>
          </p:cNvPr>
          <p:cNvSpPr/>
          <p:nvPr/>
        </p:nvSpPr>
        <p:spPr>
          <a:xfrm rot="16200000" flipH="1">
            <a:off x="7937477" y="2318284"/>
            <a:ext cx="1072679" cy="397131"/>
          </a:xfrm>
          <a:prstGeom prst="parallelogram">
            <a:avLst>
              <a:gd name="adj" fmla="val 103225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ko-KR" altLang="en-US" kern="0">
              <a:solidFill>
                <a:srgbClr val="000000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118" name="평행 사변형 216">
            <a:extLst>
              <a:ext uri="{FF2B5EF4-FFF2-40B4-BE49-F238E27FC236}">
                <a16:creationId xmlns:a16="http://schemas.microsoft.com/office/drawing/2014/main" id="{B1651690-FB65-4553-A12D-0617E3DDDCE6}"/>
              </a:ext>
            </a:extLst>
          </p:cNvPr>
          <p:cNvSpPr/>
          <p:nvPr/>
        </p:nvSpPr>
        <p:spPr>
          <a:xfrm>
            <a:off x="8275250" y="1964156"/>
            <a:ext cx="2147703" cy="410400"/>
          </a:xfrm>
          <a:prstGeom prst="parallelogram">
            <a:avLst>
              <a:gd name="adj" fmla="val 96284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ko-KR" altLang="en-US" kern="0">
              <a:solidFill>
                <a:srgbClr val="000000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30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5552313" y="2696759"/>
            <a:ext cx="747543" cy="7475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5700757" y="2777756"/>
            <a:ext cx="45064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</a:t>
            </a:r>
            <a:endParaRPr lang="tr-TR" sz="2667" dirty="0">
              <a:solidFill>
                <a:srgbClr val="1F497D">
                  <a:lumMod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33" name="Oval 63">
            <a:extLst>
              <a:ext uri="{FF2B5EF4-FFF2-40B4-BE49-F238E27FC236}">
                <a16:creationId xmlns:a16="http://schemas.microsoft.com/office/drawing/2014/main" id="{D891B568-BEA1-4887-9B77-6E3D39686EC9}"/>
              </a:ext>
            </a:extLst>
          </p:cNvPr>
          <p:cNvSpPr/>
          <p:nvPr/>
        </p:nvSpPr>
        <p:spPr>
          <a:xfrm>
            <a:off x="10802290" y="318073"/>
            <a:ext cx="747543" cy="747543"/>
          </a:xfrm>
          <a:prstGeom prst="ellipse">
            <a:avLst/>
          </a:prstGeom>
          <a:solidFill>
            <a:srgbClr val="BFBFB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970683" y="434433"/>
            <a:ext cx="45064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5</a:t>
            </a:r>
            <a:endParaRPr lang="tr-TR" sz="2667" dirty="0">
              <a:solidFill>
                <a:srgbClr val="1F497D">
                  <a:lumMod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35" name="평행 사변형 213">
            <a:extLst>
              <a:ext uri="{FF2B5EF4-FFF2-40B4-BE49-F238E27FC236}">
                <a16:creationId xmlns:a16="http://schemas.microsoft.com/office/drawing/2014/main" id="{C726F0A7-429A-42C8-8C3F-700DAAC88DB0}"/>
              </a:ext>
            </a:extLst>
          </p:cNvPr>
          <p:cNvSpPr/>
          <p:nvPr/>
        </p:nvSpPr>
        <p:spPr>
          <a:xfrm rot="16200000" flipH="1">
            <a:off x="9593641" y="1544867"/>
            <a:ext cx="1296769" cy="397131"/>
          </a:xfrm>
          <a:prstGeom prst="parallelogram">
            <a:avLst>
              <a:gd name="adj" fmla="val 106924"/>
            </a:avLst>
          </a:prstGeom>
          <a:solidFill>
            <a:srgbClr val="CC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ko-KR" altLang="en-US" kern="0">
              <a:solidFill>
                <a:srgbClr val="000000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36" name="평행 사변형 214">
            <a:extLst>
              <a:ext uri="{FF2B5EF4-FFF2-40B4-BE49-F238E27FC236}">
                <a16:creationId xmlns:a16="http://schemas.microsoft.com/office/drawing/2014/main" id="{DBF20017-33CB-4189-89A3-D4ECF5F2E53A}"/>
              </a:ext>
            </a:extLst>
          </p:cNvPr>
          <p:cNvSpPr/>
          <p:nvPr/>
        </p:nvSpPr>
        <p:spPr>
          <a:xfrm>
            <a:off x="10043459" y="1093096"/>
            <a:ext cx="2076180" cy="410400"/>
          </a:xfrm>
          <a:prstGeom prst="parallelogram">
            <a:avLst>
              <a:gd name="adj" fmla="val 96284"/>
            </a:avLst>
          </a:prstGeom>
          <a:solidFill>
            <a:srgbClr val="BFBFB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ko-KR" altLang="en-US" kern="0">
              <a:solidFill>
                <a:srgbClr val="000000"/>
              </a:solidFill>
              <a:latin typeface="Arial"/>
              <a:ea typeface="Arial Unicode MS"/>
              <a:cs typeface="Arial"/>
              <a:sym typeface="Arial"/>
            </a:endParaRPr>
          </a:p>
        </p:txBody>
      </p:sp>
      <p:pic>
        <p:nvPicPr>
          <p:cNvPr id="125" name="Resim 1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460" y="1084244"/>
            <a:ext cx="390177" cy="398307"/>
          </a:xfrm>
          <a:prstGeom prst="rect">
            <a:avLst/>
          </a:prstGeom>
        </p:spPr>
      </p:pic>
      <p:sp>
        <p:nvSpPr>
          <p:cNvPr id="37" name="TextBox 202">
            <a:extLst>
              <a:ext uri="{FF2B5EF4-FFF2-40B4-BE49-F238E27FC236}">
                <a16:creationId xmlns:a16="http://schemas.microsoft.com/office/drawing/2014/main" id="{E1420C4D-4D31-4859-B8DD-A1D780466911}"/>
              </a:ext>
            </a:extLst>
          </p:cNvPr>
          <p:cNvSpPr txBox="1"/>
          <p:nvPr/>
        </p:nvSpPr>
        <p:spPr>
          <a:xfrm>
            <a:off x="4735737" y="3984771"/>
            <a:ext cx="1982719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latinLnBrk="1"/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Jinekolojik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tr-TR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latinLnBrk="1"/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Robotik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ve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tr-TR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latinLnBrk="1"/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Laparoskopik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tr-TR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latinLnBrk="1"/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Cerrahi</a:t>
            </a:r>
            <a:endParaRPr lang="tr-TR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latinLnBrk="1"/>
            <a:r>
              <a:rPr lang="tr-TR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Öncesi ve </a:t>
            </a:r>
          </a:p>
          <a:p>
            <a:pPr algn="ctr" latinLnBrk="1"/>
            <a:r>
              <a:rPr lang="tr-TR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Sonrası Hasta </a:t>
            </a:r>
          </a:p>
          <a:p>
            <a:pPr algn="ctr" latinLnBrk="1"/>
            <a:r>
              <a:rPr lang="tr-TR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Bakımında 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tr-TR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latinLnBrk="1"/>
            <a:r>
              <a:rPr lang="tr-TR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Hemşirenin </a:t>
            </a:r>
          </a:p>
          <a:p>
            <a:pPr algn="ctr" latinLnBrk="1"/>
            <a:r>
              <a:rPr lang="tr-TR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Rolü</a:t>
            </a:r>
            <a:endParaRPr lang="en-US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8" name="TextBox 202">
            <a:extLst>
              <a:ext uri="{FF2B5EF4-FFF2-40B4-BE49-F238E27FC236}">
                <a16:creationId xmlns:a16="http://schemas.microsoft.com/office/drawing/2014/main" id="{E1420C4D-4D31-4859-B8DD-A1D780466911}"/>
              </a:ext>
            </a:extLst>
          </p:cNvPr>
          <p:cNvSpPr txBox="1"/>
          <p:nvPr/>
        </p:nvSpPr>
        <p:spPr>
          <a:xfrm>
            <a:off x="10351719" y="1630630"/>
            <a:ext cx="145965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latinLnBrk="1"/>
            <a:r>
              <a:rPr lang="tr-TR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Sonuç</a:t>
            </a:r>
          </a:p>
          <a:p>
            <a:pPr algn="ctr" latinLnBrk="1"/>
            <a:r>
              <a:rPr lang="tr-TR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</a:t>
            </a:r>
            <a:r>
              <a:rPr lang="tr-TR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</a:t>
            </a:r>
          </a:p>
          <a:p>
            <a:pPr algn="ctr" latinLnBrk="1"/>
            <a:r>
              <a:rPr lang="tr-TR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Öneriler</a:t>
            </a:r>
            <a:endParaRPr lang="tr-TR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latinLnBrk="1"/>
            <a:r>
              <a:rPr lang="tr-TR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Kaynaklar</a:t>
            </a:r>
            <a:endParaRPr lang="en-US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9" name="TextBox 196">
            <a:extLst>
              <a:ext uri="{FF2B5EF4-FFF2-40B4-BE49-F238E27FC236}">
                <a16:creationId xmlns:a16="http://schemas.microsoft.com/office/drawing/2014/main" id="{0D8CFCBF-09C5-4CC2-B0E5-887384EA07F4}"/>
              </a:ext>
            </a:extLst>
          </p:cNvPr>
          <p:cNvSpPr txBox="1"/>
          <p:nvPr/>
        </p:nvSpPr>
        <p:spPr>
          <a:xfrm>
            <a:off x="6829437" y="3157193"/>
            <a:ext cx="1575039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latinLnBrk="1"/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Jinekolojik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tr-TR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latinLnBrk="1"/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Robotik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ve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tr-TR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latinLnBrk="1"/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Laparoskopik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tr-TR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latinLnBrk="1"/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Cerrahide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tr-TR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latinLnBrk="1"/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Ameliyat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tr-TR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latinLnBrk="1"/>
            <a:r>
              <a:rPr lang="tr-TR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Öncesi Hasta </a:t>
            </a:r>
          </a:p>
          <a:p>
            <a:pPr algn="ctr" latinLnBrk="1"/>
            <a:r>
              <a:rPr lang="tr-TR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Bakımı</a:t>
            </a:r>
          </a:p>
        </p:txBody>
      </p:sp>
      <p:sp>
        <p:nvSpPr>
          <p:cNvPr id="40" name="TextBox 199">
            <a:extLst>
              <a:ext uri="{FF2B5EF4-FFF2-40B4-BE49-F238E27FC236}">
                <a16:creationId xmlns:a16="http://schemas.microsoft.com/office/drawing/2014/main" id="{AEBBBFF9-889A-469B-AE99-05372953CCAC}"/>
              </a:ext>
            </a:extLst>
          </p:cNvPr>
          <p:cNvSpPr txBox="1"/>
          <p:nvPr/>
        </p:nvSpPr>
        <p:spPr>
          <a:xfrm>
            <a:off x="8467830" y="2440304"/>
            <a:ext cx="1671273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latinLnBrk="1"/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Jinekolojik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tr-TR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latinLnBrk="1"/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Robotik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ve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tr-TR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latinLnBrk="1"/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Laparoskopik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tr-TR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latinLnBrk="1"/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Cerrahide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tr-TR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latinLnBrk="1"/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Ameliyat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tr-TR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latinLnBrk="1"/>
            <a:r>
              <a:rPr lang="tr-TR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Sonrası Hasta </a:t>
            </a:r>
          </a:p>
          <a:p>
            <a:pPr algn="ctr" latinLnBrk="1"/>
            <a:r>
              <a:rPr lang="tr-TR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Bakımı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38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0"/>
    </mc:Choice>
    <mc:Fallback xmlns="">
      <p:transition spd="slow" advTm="7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9" grpId="0" animBg="1"/>
      <p:bldP spid="110" grpId="0" animBg="1"/>
      <p:bldP spid="111" grpId="0" animBg="1"/>
      <p:bldP spid="127" grpId="0"/>
      <p:bldP spid="128" grpId="0"/>
      <p:bldP spid="129" grpId="0"/>
      <p:bldP spid="101" grpId="0"/>
      <p:bldP spid="30" grpId="0" animBg="1"/>
      <p:bldP spid="31" grpId="0"/>
      <p:bldP spid="33" grpId="0" animBg="1"/>
      <p:bldP spid="34" grpId="0"/>
      <p:bldP spid="37" grpId="0"/>
      <p:bldP spid="38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442911" y="2183683"/>
            <a:ext cx="3443286" cy="195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Literatürde </a:t>
            </a:r>
            <a:r>
              <a:rPr lang="tr-TR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venöz</a:t>
            </a:r>
            <a:r>
              <a:rPr lang="tr-TR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tromboembolizmin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servikal</a:t>
            </a:r>
            <a:r>
              <a:rPr lang="tr-TR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kanserde %3-4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endometrial</a:t>
            </a:r>
            <a:r>
              <a:rPr lang="tr-TR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kanserde %4-9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r>
              <a:rPr lang="tr-TR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kanserinde %17-38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oranlarında olduğu bildirilmektedir.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442912" y="2082515"/>
            <a:ext cx="3443287" cy="201472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235891" y="6342397"/>
            <a:ext cx="926074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Tian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2021; </a:t>
            </a:r>
            <a:r>
              <a:rPr lang="nn-NO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Ackroyd ve ark., 2020; Ore ve ark., 2020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Nelson ve ark., 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2019; 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Barber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2016; 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Matsuo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ark., 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İçerik Yer Tutucusu 5"/>
          <p:cNvSpPr txBox="1">
            <a:spLocks/>
          </p:cNvSpPr>
          <p:nvPr/>
        </p:nvSpPr>
        <p:spPr>
          <a:xfrm>
            <a:off x="442911" y="4580140"/>
            <a:ext cx="3443287" cy="165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Jinekolojik </a:t>
            </a:r>
            <a:r>
              <a:rPr lang="tr-TR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laparoskopik</a:t>
            </a:r>
            <a:r>
              <a:rPr lang="tr-TR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cerrahi uygulanan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355 hasta ile gerçekleştirilen bir çalışmada, </a:t>
            </a:r>
            <a:r>
              <a:rPr lang="tr-TR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sonrası DVT </a:t>
            </a:r>
            <a:r>
              <a:rPr lang="tr-TR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insidansının</a:t>
            </a:r>
            <a:r>
              <a:rPr lang="tr-TR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%11.55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olduğu bildirilmektedir.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442912" y="4312890"/>
            <a:ext cx="3443287" cy="205911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11659" y="1504088"/>
            <a:ext cx="2967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tr-TR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Tromboemboli</a:t>
            </a: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profilaksisi</a:t>
            </a:r>
            <a:endParaRPr lang="tr-TR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İçerik Yer Tutucusu 5"/>
          <p:cNvSpPr txBox="1">
            <a:spLocks/>
          </p:cNvSpPr>
          <p:nvPr/>
        </p:nvSpPr>
        <p:spPr>
          <a:xfrm>
            <a:off x="4445864" y="2183683"/>
            <a:ext cx="2269262" cy="396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Endometrium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kanseri cerrahisi sonrası VTE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riskinin belirlendiği bir çalışmada </a:t>
            </a:r>
            <a:r>
              <a:rPr lang="tr-TR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minimal </a:t>
            </a:r>
            <a:r>
              <a:rPr lang="tr-TR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invaziv</a:t>
            </a:r>
            <a:r>
              <a:rPr lang="tr-TR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cerrahi </a:t>
            </a:r>
            <a:r>
              <a:rPr lang="tr-TR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geçirenlerde %0.7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açık </a:t>
            </a:r>
            <a:r>
              <a:rPr lang="tr-TR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histerektomi</a:t>
            </a:r>
            <a:r>
              <a:rPr lang="tr-TR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geçirenlerde</a:t>
            </a:r>
            <a:r>
              <a:rPr lang="tr-TR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%2.2 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olduğu belirlenmiştir.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4291155" y="2082516"/>
            <a:ext cx="2581133" cy="424868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Sağ Ok 2"/>
          <p:cNvSpPr/>
          <p:nvPr/>
        </p:nvSpPr>
        <p:spPr>
          <a:xfrm>
            <a:off x="3731489" y="3821568"/>
            <a:ext cx="714375" cy="758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997" y="2432430"/>
            <a:ext cx="4776788" cy="3415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072668"/>
            <a:ext cx="7529512" cy="224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tr-TR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Tromboemboli</a:t>
            </a: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profilaksisi</a:t>
            </a:r>
            <a:endParaRPr lang="tr-TR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Profilaksiye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ameliyat öncesi başlanmalı ve ameliyattan sonra da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devam edilmelidir. </a:t>
            </a:r>
            <a:endParaRPr lang="tr-TR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İleri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yumurtalık kanseri olan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hastalarda </a:t>
            </a:r>
            <a:r>
              <a:rPr lang="tr-T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 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süreli </a:t>
            </a:r>
            <a:r>
              <a:rPr lang="tr-TR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kemoprofilaksi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(düşük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molekül ağırlıklı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heparin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 da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fraksiyone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olmayan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heparin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şeklinde) (ameliyattan 28 gün sonra)</a:t>
            </a:r>
            <a:r>
              <a:rPr lang="tr-TR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sağlanmalıdır.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528638" y="1989879"/>
            <a:ext cx="7529512" cy="232494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316305" y="6476104"/>
            <a:ext cx="11768030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Wang</a:t>
            </a: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2021; </a:t>
            </a:r>
            <a:r>
              <a:rPr lang="tr-TR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Tian</a:t>
            </a: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2021; 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  ve ark., 2020; Chong ve ark., 2020</a:t>
            </a: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tr-T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Nelson ve ark., 2019; </a:t>
            </a:r>
            <a:r>
              <a:rPr lang="tr-TR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Barber</a:t>
            </a: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</a:t>
            </a:r>
            <a:r>
              <a:rPr lang="tr-T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2016; </a:t>
            </a:r>
            <a:r>
              <a:rPr lang="es-E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Demirhan 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Pınar 2014; Baş ve Başak 2014; Kılıç ve ark. 2014</a:t>
            </a:r>
            <a:r>
              <a:rPr lang="tr-T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İçerik Yer Tutucusu 5"/>
          <p:cNvSpPr txBox="1">
            <a:spLocks/>
          </p:cNvSpPr>
          <p:nvPr/>
        </p:nvSpPr>
        <p:spPr>
          <a:xfrm>
            <a:off x="528638" y="4761009"/>
            <a:ext cx="7529512" cy="1415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Erken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mobilizasyon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DVT riski azaltılabilir. 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Medikasyona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 olarak </a:t>
            </a:r>
            <a:r>
              <a:rPr lang="tr-TR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antiembolik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çorap</a:t>
            </a: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kullanılmaktadır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28638" y="4676265"/>
            <a:ext cx="7529512" cy="149980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2" name="Aşağı Ok 1"/>
          <p:cNvSpPr/>
          <p:nvPr/>
        </p:nvSpPr>
        <p:spPr>
          <a:xfrm>
            <a:off x="7115175" y="3986213"/>
            <a:ext cx="628650" cy="897192"/>
          </a:xfrm>
          <a:prstGeom prst="downArrow">
            <a:avLst/>
          </a:prstGeom>
          <a:solidFill>
            <a:srgbClr val="2F559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218" name="Picture 2" descr="Antı Varis Çorap Çeşitleri &amp;amp; Fiyatları - n11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06" y="2231615"/>
            <a:ext cx="1981279" cy="27019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850" y="3881572"/>
            <a:ext cx="1600200" cy="2522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04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2610404" y="6342397"/>
            <a:ext cx="6511719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(Nelson ve ark., 2019; </a:t>
            </a: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Demirhan ve Pınar 2014; Baş ve Başak 2014; Kılıç ve ark. 2014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523614" y="3374987"/>
            <a:ext cx="4475867" cy="170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Varis çorapları,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pnömatik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kompresyon araçları, düşük moleküler ağırlık </a:t>
            </a:r>
            <a:r>
              <a:rPr lang="tr-T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heparin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kullanımı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Düşük moleküler ağırlıklı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heparin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ameliyat sonrası uzatılmış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profilaksi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20161" y="3239681"/>
            <a:ext cx="4882774" cy="190051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5578244" y="3346336"/>
            <a:ext cx="2795724" cy="146871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29" name="İçerik Yer Tutucusu 5"/>
          <p:cNvSpPr txBox="1">
            <a:spLocks/>
          </p:cNvSpPr>
          <p:nvPr/>
        </p:nvSpPr>
        <p:spPr>
          <a:xfrm>
            <a:off x="5578244" y="3581283"/>
            <a:ext cx="2815367" cy="106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Doğrudan etkili oral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antikoagülanlarla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ameliyat sonrası uzatılmış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profilaksi</a:t>
            </a:r>
            <a:endParaRPr lang="tr-TR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625594" y="4938361"/>
            <a:ext cx="3248470" cy="6873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yüksek</a:t>
            </a: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seviyesi: yüksek</a:t>
            </a:r>
          </a:p>
        </p:txBody>
      </p:sp>
      <p:sp>
        <p:nvSpPr>
          <p:cNvPr id="2" name="Dikdörtgen 1"/>
          <p:cNvSpPr/>
          <p:nvPr/>
        </p:nvSpPr>
        <p:spPr>
          <a:xfrm>
            <a:off x="-104911" y="1582975"/>
            <a:ext cx="3429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spcAft>
                <a:spcPts val="800"/>
              </a:spcAft>
            </a:pPr>
            <a:r>
              <a:rPr lang="tr-TR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Tromboemboli</a:t>
            </a: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profilaksisi</a:t>
            </a:r>
            <a:endParaRPr lang="tr-TR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8744153" y="3289043"/>
            <a:ext cx="2795724" cy="146871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9791650" y="4588480"/>
            <a:ext cx="2084481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seviyesi: güçlü</a:t>
            </a:r>
          </a:p>
        </p:txBody>
      </p:sp>
      <p:sp>
        <p:nvSpPr>
          <p:cNvPr id="34" name="İçerik Yer Tutucusu 5"/>
          <p:cNvSpPr txBox="1">
            <a:spLocks/>
          </p:cNvSpPr>
          <p:nvPr/>
        </p:nvSpPr>
        <p:spPr>
          <a:xfrm>
            <a:off x="8744153" y="3523990"/>
            <a:ext cx="2815367" cy="106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Yüksek riskli hastalarda uzatılmış (28 günlük)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profilaksi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6951339" y="4645773"/>
            <a:ext cx="2084481" cy="6873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düşük</a:t>
            </a: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seviyesi: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zayıf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ağ Ok 2"/>
          <p:cNvSpPr/>
          <p:nvPr/>
        </p:nvSpPr>
        <p:spPr>
          <a:xfrm>
            <a:off x="334727" y="2616012"/>
            <a:ext cx="11224793" cy="414338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40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389418" y="2072667"/>
            <a:ext cx="6301376" cy="42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Antimikrobial</a:t>
            </a: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profilaksi</a:t>
            </a:r>
            <a:endParaRPr lang="tr-TR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Birinci 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kuşak </a:t>
            </a:r>
            <a:r>
              <a:rPr lang="tr-TR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sefalosporinler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histerektomi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için antibiyotik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profilaksisinde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ilk tercih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olmalı ve doz ayarlaması ağırlık bazında olmalıdır. 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Pelvik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kanser cerrahinin olduğu durumlarda anaerobik ilaçlar eklenmelidir. 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Cerrahinin süresi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kan kaybına bağlı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yeniden doz ayarlaması yapılmalıdır.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5652654" y="1989879"/>
            <a:ext cx="6063095" cy="418232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3317450" y="6342397"/>
            <a:ext cx="509761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(Işık ve Ünsal Atan 2021; Nelson 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ark., 2019; </a:t>
            </a: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 ve Başak 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9072516" y="5790625"/>
            <a:ext cx="2906469" cy="6873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yüksek </a:t>
            </a: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düzeyi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güçlü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06" y="2548738"/>
            <a:ext cx="4489276" cy="298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0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072667"/>
            <a:ext cx="4985471" cy="277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yerinin hazırlığı</a:t>
            </a:r>
            <a:endParaRPr lang="tr-TR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Hastaların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ameliyattan önce </a:t>
            </a:r>
            <a:r>
              <a:rPr lang="tr-TR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klorheksidin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bazlı bir </a:t>
            </a:r>
            <a:r>
              <a:rPr lang="tr-TR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antimikrobiyal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sabunla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duş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alması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cerrahi öncesi ameliyathanede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kloroheksidin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-alkol ile cilt hazırlığı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yaptırılması önerilmektedir.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528638" y="1989880"/>
            <a:ext cx="5096307" cy="263212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4052427" y="6342397"/>
            <a:ext cx="362766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(Işık ve Ünsal Atan 2021; Nelson 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ark., 2019)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412580" y="4338918"/>
            <a:ext cx="2906469" cy="6873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yüksek </a:t>
            </a: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düzeyi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güçlü</a:t>
            </a:r>
          </a:p>
        </p:txBody>
      </p:sp>
      <p:pic>
        <p:nvPicPr>
          <p:cNvPr id="3074" name="Picture 2" descr="Duş almak orucu bozar mı? İşte Diyanet&amp;#39;in cevabı… - Son dakika haberleri –  Sözc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69" y="2656495"/>
            <a:ext cx="3259436" cy="1833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b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991" y="3728095"/>
            <a:ext cx="2735669" cy="19090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1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7301344" y="2133599"/>
            <a:ext cx="4389449" cy="420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Cinsellik</a:t>
            </a:r>
            <a:endParaRPr lang="tr-TR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Robotik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Fallop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Tüpü </a:t>
            </a: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Rekanalizasyonu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öncesi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gün içinde herhangi bir cinsel aktivitede bulunmamalıdır.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7453744" y="1989879"/>
            <a:ext cx="4262005" cy="418232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5015680" y="6342397"/>
            <a:ext cx="17011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Wang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2021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Cinsiyet Simge Erkek - Pixabay&amp;#39;da ücretsiz vektör graf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60" y="2215541"/>
            <a:ext cx="4346614" cy="3730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Yukarı Bükülü Ok 1"/>
          <p:cNvSpPr/>
          <p:nvPr/>
        </p:nvSpPr>
        <p:spPr>
          <a:xfrm>
            <a:off x="5633602" y="4471987"/>
            <a:ext cx="1820142" cy="8858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2" name="Yukarı Bükülü Ok 11"/>
          <p:cNvSpPr/>
          <p:nvPr/>
        </p:nvSpPr>
        <p:spPr>
          <a:xfrm rot="10489136">
            <a:off x="5534896" y="3214686"/>
            <a:ext cx="1820142" cy="8858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072667"/>
            <a:ext cx="7091362" cy="241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sırası </a:t>
            </a:r>
            <a:r>
              <a:rPr lang="tr-TR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hipoterminin</a:t>
            </a:r>
            <a:r>
              <a:rPr lang="tr-TR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önlenmesi</a:t>
            </a:r>
            <a:endParaRPr lang="tr-TR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Ameliyattan 2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 önce ve sonra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ısıtma önerilmektedir.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CDC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perioperatif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normotermiyi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kategori 1A tavsiyesi olarak desteklemektedir. 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528638" y="1989880"/>
            <a:ext cx="7410017" cy="200023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4219014" y="6342397"/>
            <a:ext cx="329449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(Nelson ve ark., 2019; 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Wong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2007)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İçerik Yer Tutucusu 5"/>
          <p:cNvSpPr txBox="1">
            <a:spLocks/>
          </p:cNvSpPr>
          <p:nvPr/>
        </p:nvSpPr>
        <p:spPr>
          <a:xfrm>
            <a:off x="6650182" y="4280232"/>
            <a:ext cx="4590982" cy="1224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Normoterminin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sürdürülmesi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programlara dahil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edilmelidir .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6650182" y="4201300"/>
            <a:ext cx="4764193" cy="122719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8769928" y="5392097"/>
            <a:ext cx="3248470" cy="6873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yüksek </a:t>
            </a: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düzeyi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güçlü</a:t>
            </a:r>
          </a:p>
        </p:txBody>
      </p:sp>
      <p:sp>
        <p:nvSpPr>
          <p:cNvPr id="2" name="Aşağı Bükülü Ok 1"/>
          <p:cNvSpPr/>
          <p:nvPr/>
        </p:nvSpPr>
        <p:spPr>
          <a:xfrm rot="3049811">
            <a:off x="7666450" y="3340577"/>
            <a:ext cx="1330036" cy="7243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Yukarı Bükülü Ok 2"/>
          <p:cNvSpPr/>
          <p:nvPr/>
        </p:nvSpPr>
        <p:spPr>
          <a:xfrm rot="3526224">
            <a:off x="5476022" y="4257264"/>
            <a:ext cx="1466575" cy="7729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716" y="4094654"/>
            <a:ext cx="1770737" cy="1770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İnsanlar İçin Normal Vücut Sıcaklığı Nedir? - Dünya Atlas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44" y="4736690"/>
            <a:ext cx="2101849" cy="19773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6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7" y="1989880"/>
            <a:ext cx="7410017" cy="19977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sonrası beslenme ve </a:t>
            </a:r>
            <a:r>
              <a:rPr lang="tr-TR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nazogastrik</a:t>
            </a: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sonda kullanımı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Jinekolojik/onkoloji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cerrahisinden sonraki ilk 24 saat içerisinde düzenli bir diyet önerilmektedir. 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sonrası </a:t>
            </a:r>
            <a:r>
              <a:rPr lang="tr-T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yüksek 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proteinli diyetler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düşünülebilir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528638" y="1989880"/>
            <a:ext cx="7410017" cy="200023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2370336" y="6342397"/>
            <a:ext cx="699185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(Işık ve Ünsal Atan 2021; Nelson ve ark., 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2019; </a:t>
            </a: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Donohoe ve ark. 2011; Melnyk ve ark. 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İçerik Yer Tutucusu 5"/>
          <p:cNvSpPr txBox="1">
            <a:spLocks/>
          </p:cNvSpPr>
          <p:nvPr/>
        </p:nvSpPr>
        <p:spPr>
          <a:xfrm>
            <a:off x="7125789" y="5013781"/>
            <a:ext cx="4590982" cy="82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24 saatte besleme: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yüksek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Yüksek protein diyeti: 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orta</a:t>
            </a:r>
            <a:endParaRPr lang="tr-TR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7125788" y="4858897"/>
            <a:ext cx="4764193" cy="103294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7408043" y="4627024"/>
            <a:ext cx="324847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şağı Bükülü Ok 1"/>
          <p:cNvSpPr/>
          <p:nvPr/>
        </p:nvSpPr>
        <p:spPr>
          <a:xfrm rot="3049811">
            <a:off x="7666450" y="3340577"/>
            <a:ext cx="1330036" cy="7243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Yukarı Bükülü Ok 2"/>
          <p:cNvSpPr/>
          <p:nvPr/>
        </p:nvSpPr>
        <p:spPr>
          <a:xfrm rot="3526224">
            <a:off x="5476022" y="4257264"/>
            <a:ext cx="1466575" cy="7729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8641511" y="6123711"/>
            <a:ext cx="324847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düzeyi: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güçlü </a:t>
            </a:r>
          </a:p>
        </p:txBody>
      </p:sp>
      <p:sp>
        <p:nvSpPr>
          <p:cNvPr id="7" name="Çember Ok 6"/>
          <p:cNvSpPr/>
          <p:nvPr/>
        </p:nvSpPr>
        <p:spPr>
          <a:xfrm rot="4108477">
            <a:off x="10656513" y="5428708"/>
            <a:ext cx="806608" cy="1036106"/>
          </a:xfrm>
          <a:prstGeom prst="circular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11266" name="Picture 2" descr="Aşırı Protein Tüketmenin Verdiği Zararlar | İyi His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26" y="4370750"/>
            <a:ext cx="3820805" cy="1922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8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7" y="1989881"/>
            <a:ext cx="6357937" cy="14819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sonrası idrar </a:t>
            </a:r>
            <a:r>
              <a:rPr lang="tr-TR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kateteri</a:t>
            </a:r>
            <a:r>
              <a:rPr lang="tr-TR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kullanımı</a:t>
            </a:r>
            <a:endParaRPr lang="tr-TR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Epidural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blokaj sonucu idrar birikme olasılığı artacağından, blokaj devam ettiği sürece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idrar </a:t>
            </a: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kateterinin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kalması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gerekir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528638" y="1989880"/>
            <a:ext cx="6357937" cy="148198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5349734" y="6550223"/>
            <a:ext cx="17011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sv-SE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Wang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2021</a:t>
            </a:r>
            <a:r>
              <a:rPr lang="sv-SE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672137" y="3277882"/>
            <a:ext cx="5572125" cy="168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İçerik Yer Tutucusu 5"/>
          <p:cNvSpPr txBox="1">
            <a:spLocks/>
          </p:cNvSpPr>
          <p:nvPr/>
        </p:nvSpPr>
        <p:spPr>
          <a:xfrm>
            <a:off x="6157913" y="3530866"/>
            <a:ext cx="4872037" cy="132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histerektomi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subtotal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histerektomi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için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üretral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kateter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ameliyattan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saat sonra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çıkarılabilir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İçerik Yer Tutucusu 5"/>
          <p:cNvSpPr txBox="1">
            <a:spLocks/>
          </p:cNvSpPr>
          <p:nvPr/>
        </p:nvSpPr>
        <p:spPr>
          <a:xfrm>
            <a:off x="528637" y="4759864"/>
            <a:ext cx="6357937" cy="1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Kapsamlı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histerektomi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subekstansif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histerektomiden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sonra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üretral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kateter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sürekli açık tutulmalıdır. 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Genellikle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ameliyattan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10-14 gün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sonra çıkarılmalıdır.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528638" y="4759866"/>
            <a:ext cx="6357937" cy="168399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2" name="Aşağı Bükülü Ok 1"/>
          <p:cNvSpPr/>
          <p:nvPr/>
        </p:nvSpPr>
        <p:spPr>
          <a:xfrm rot="2741905">
            <a:off x="7112679" y="2183674"/>
            <a:ext cx="1014413" cy="6000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6" name="Aşağı Bükülü Ok 15"/>
          <p:cNvSpPr/>
          <p:nvPr/>
        </p:nvSpPr>
        <p:spPr>
          <a:xfrm rot="8173033">
            <a:off x="7131098" y="5340325"/>
            <a:ext cx="1014413" cy="6000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379904" y="1783235"/>
            <a:ext cx="7368453" cy="238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sonrası idrar </a:t>
            </a:r>
            <a:r>
              <a:rPr lang="tr-TR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kateteri</a:t>
            </a:r>
            <a:r>
              <a:rPr lang="tr-TR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kullanımı</a:t>
            </a:r>
            <a:endParaRPr lang="tr-TR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katetersiz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idrar yapmaya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teşvik edilir.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Rezidüel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idrar hacmi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mL'yi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aşarsa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kateter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1-2 hafta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süreyle tutulmalıdır.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Kateterin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çıkarılmasından sonraki 2 saat içinde kalan idrar hacmini ölçülür. 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379904" y="1700448"/>
            <a:ext cx="7756380" cy="246694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2516755" y="6342397"/>
            <a:ext cx="6699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sv-SE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Işık ve Ünsal Atan 2021; Nelson 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ark., 2019; </a:t>
            </a:r>
            <a:r>
              <a:rPr lang="sv-SE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Demirhan ve Pınar 2014; Karabulut 2013)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İçerik Yer Tutucusu 5"/>
          <p:cNvSpPr txBox="1">
            <a:spLocks/>
          </p:cNvSpPr>
          <p:nvPr/>
        </p:nvSpPr>
        <p:spPr>
          <a:xfrm>
            <a:off x="6265758" y="4389870"/>
            <a:ext cx="4764192" cy="123148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Üriner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kateterler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postoperatif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mesane drenajında kısa süreli, tercihen </a:t>
            </a:r>
            <a:r>
              <a:rPr lang="tr-TR" sz="20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saatten daha az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süreyle kullanılmalıdır.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6265757" y="4418216"/>
            <a:ext cx="4764193" cy="120313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8647853" y="5432554"/>
            <a:ext cx="3248470" cy="6873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düşük</a:t>
            </a: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düzeyi: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güçlü</a:t>
            </a:r>
          </a:p>
        </p:txBody>
      </p:sp>
      <p:sp>
        <p:nvSpPr>
          <p:cNvPr id="13" name="Aşağı Bükülü Ok 12"/>
          <p:cNvSpPr/>
          <p:nvPr/>
        </p:nvSpPr>
        <p:spPr>
          <a:xfrm rot="2741905">
            <a:off x="8370574" y="2821593"/>
            <a:ext cx="1690387" cy="10882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Aşağı Ok 1"/>
          <p:cNvSpPr/>
          <p:nvPr/>
        </p:nvSpPr>
        <p:spPr>
          <a:xfrm>
            <a:off x="11002308" y="4446476"/>
            <a:ext cx="557212" cy="874841"/>
          </a:xfrm>
          <a:prstGeom prst="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290" name="Picture 2" descr="2 Yollu Lateks Foley İdrar Kateteri Ayset 81130 No: 20 Sarı - Ses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18" y="4389870"/>
            <a:ext cx="2544763" cy="16912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kdörtgen 15"/>
          <p:cNvSpPr/>
          <p:nvPr/>
        </p:nvSpPr>
        <p:spPr>
          <a:xfrm>
            <a:off x="110844" y="6476586"/>
            <a:ext cx="12214565" cy="3814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(Lenihan 2017; Madueke-Laveaux ve Advincula 2017; Zanagnolo ve ark., </a:t>
            </a:r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tr-T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Dede 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ark., 2013; Advincula ve Song 2007</a:t>
            </a:r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231022" y="1918855"/>
            <a:ext cx="6610407" cy="362908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1" indent="-342891" algn="just">
              <a:lnSpc>
                <a:spcPct val="150000"/>
              </a:lnSpc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Jinekolojik cerrahi uygulamalarda 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minimal </a:t>
            </a:r>
            <a:r>
              <a:rPr lang="tr-TR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invaziv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yaklaşımlar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her geçen gün daha da 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önem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kazanmaktadır. </a:t>
            </a:r>
          </a:p>
          <a:p>
            <a:pPr marL="342891" indent="-342891" algn="just">
              <a:lnSpc>
                <a:spcPct val="150000"/>
              </a:lnSpc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Özellikle </a:t>
            </a:r>
            <a:r>
              <a:rPr lang="tr-TR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histerektomi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minimal </a:t>
            </a: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invaziv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yöntem kullanılarak uygulanan jinekolojik cerrahiye en önemli örnektir.</a:t>
            </a:r>
          </a:p>
        </p:txBody>
      </p:sp>
      <p:sp>
        <p:nvSpPr>
          <p:cNvPr id="19" name="Chevron 21">
            <a:extLst>
              <a:ext uri="{FF2B5EF4-FFF2-40B4-BE49-F238E27FC236}">
                <a16:creationId xmlns:a16="http://schemas.microsoft.com/office/drawing/2014/main" id="{456AC493-1D5B-4988-B085-B96C5FB75637}"/>
              </a:ext>
            </a:extLst>
          </p:cNvPr>
          <p:cNvSpPr/>
          <p:nvPr/>
        </p:nvSpPr>
        <p:spPr>
          <a:xfrm>
            <a:off x="4533110" y="3116722"/>
            <a:ext cx="400199" cy="513159"/>
          </a:xfrm>
          <a:prstGeom prst="chevr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6240693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400959" y="800498"/>
            <a:ext cx="5438773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Giriş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5465605" y="694103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5584464" y="75653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20" name="Picture 2" descr="Robotik Cerrahi - Gazi Hastanes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r="15770" b="17435"/>
          <a:stretch/>
        </p:blipFill>
        <p:spPr bwMode="auto">
          <a:xfrm>
            <a:off x="439233" y="2483345"/>
            <a:ext cx="1787800" cy="1389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8" name="Rectangle: Rounded Corners 4">
            <a:extLst>
              <a:ext uri="{FF2B5EF4-FFF2-40B4-BE49-F238E27FC236}">
                <a16:creationId xmlns:a16="http://schemas.microsoft.com/office/drawing/2014/main" id="{15A772D9-F1B9-4A38-A470-3BAAC98DB13D}"/>
              </a:ext>
            </a:extLst>
          </p:cNvPr>
          <p:cNvSpPr/>
          <p:nvPr/>
        </p:nvSpPr>
        <p:spPr>
          <a:xfrm>
            <a:off x="2447597" y="2517673"/>
            <a:ext cx="1787800" cy="1369211"/>
          </a:xfrm>
          <a:prstGeom prst="roundRect">
            <a:avLst>
              <a:gd name="adj" fmla="val 6167"/>
            </a:avLst>
          </a:prstGeom>
          <a:solidFill>
            <a:schemeClr val="tx2">
              <a:lumMod val="75000"/>
            </a:schemeClr>
          </a:solidFill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Rectangle: Rounded Corners 5">
            <a:extLst>
              <a:ext uri="{FF2B5EF4-FFF2-40B4-BE49-F238E27FC236}">
                <a16:creationId xmlns:a16="http://schemas.microsoft.com/office/drawing/2014/main" id="{87115879-2847-430F-BFB1-451819DB2F50}"/>
              </a:ext>
            </a:extLst>
          </p:cNvPr>
          <p:cNvSpPr/>
          <p:nvPr/>
        </p:nvSpPr>
        <p:spPr>
          <a:xfrm>
            <a:off x="442035" y="4116999"/>
            <a:ext cx="1787800" cy="1369211"/>
          </a:xfrm>
          <a:prstGeom prst="roundRect">
            <a:avLst>
              <a:gd name="adj" fmla="val 6167"/>
            </a:avLst>
          </a:prstGeom>
          <a:noFill/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Rectangle: Rounded Corners 6">
            <a:extLst>
              <a:ext uri="{FF2B5EF4-FFF2-40B4-BE49-F238E27FC236}">
                <a16:creationId xmlns:a16="http://schemas.microsoft.com/office/drawing/2014/main" id="{359E8BEB-0FDD-4858-B793-2E0DD3B061E5}"/>
              </a:ext>
            </a:extLst>
          </p:cNvPr>
          <p:cNvSpPr/>
          <p:nvPr/>
        </p:nvSpPr>
        <p:spPr>
          <a:xfrm>
            <a:off x="439233" y="2483345"/>
            <a:ext cx="1787800" cy="1362974"/>
          </a:xfrm>
          <a:prstGeom prst="roundRect">
            <a:avLst>
              <a:gd name="adj" fmla="val 6167"/>
            </a:avLst>
          </a:prstGeom>
          <a:noFill/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Dikdörtgen 30"/>
          <p:cNvSpPr/>
          <p:nvPr/>
        </p:nvSpPr>
        <p:spPr>
          <a:xfrm>
            <a:off x="2297822" y="2574650"/>
            <a:ext cx="2052279" cy="13388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609570">
              <a:lnSpc>
                <a:spcPct val="150000"/>
              </a:lnSpc>
            </a:pPr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JİNEKOLOJİK</a:t>
            </a:r>
          </a:p>
          <a:p>
            <a:pPr algn="ctr" defTabSz="609570">
              <a:lnSpc>
                <a:spcPct val="150000"/>
              </a:lnSpc>
            </a:pPr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ROBOTİK</a:t>
            </a:r>
            <a:endParaRPr lang="tr-TR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09570">
              <a:lnSpc>
                <a:spcPct val="150000"/>
              </a:lnSpc>
            </a:pPr>
            <a:r>
              <a:rPr lang="tr-TR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CERRAHİ</a:t>
            </a:r>
          </a:p>
        </p:txBody>
      </p:sp>
      <p:sp>
        <p:nvSpPr>
          <p:cNvPr id="32" name="Dikdörtgen 31"/>
          <p:cNvSpPr/>
          <p:nvPr/>
        </p:nvSpPr>
        <p:spPr>
          <a:xfrm>
            <a:off x="330620" y="4172710"/>
            <a:ext cx="2028273" cy="13388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609570">
              <a:lnSpc>
                <a:spcPct val="150000"/>
              </a:lnSpc>
            </a:pPr>
            <a:r>
              <a:rPr lang="tr-TR" sz="1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JİNEKOLOJİK</a:t>
            </a:r>
          </a:p>
          <a:p>
            <a:pPr algn="ctr" defTabSz="609570">
              <a:lnSpc>
                <a:spcPct val="150000"/>
              </a:lnSpc>
            </a:pPr>
            <a:r>
              <a:rPr lang="tr-TR" sz="1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LAPAROSKOPİK</a:t>
            </a:r>
          </a:p>
          <a:p>
            <a:pPr algn="ctr" defTabSz="609570">
              <a:lnSpc>
                <a:spcPct val="150000"/>
              </a:lnSpc>
            </a:pPr>
            <a:r>
              <a:rPr lang="tr-TR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CERRAHİ</a:t>
            </a:r>
          </a:p>
        </p:txBody>
      </p:sp>
      <p:pic>
        <p:nvPicPr>
          <p:cNvPr id="1026" name="Picture 2" descr="Laparoskopik Cerrahi Nedir? - Doç. Dr. Gürkan Avc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64" y="4079966"/>
            <a:ext cx="1809793" cy="1406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389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ealing with Crohn&amp;#39;s Disease and IBD Symptoms of Nausea, Vomi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903" y="3918783"/>
            <a:ext cx="4318108" cy="2880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072667"/>
            <a:ext cx="6454053" cy="184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sonrası bulantı ve kusma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Jinekolojik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prosedür uygulanan hastalarda ameliyat sonrası bulantı ve kusmaya i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kiden fazla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antiemetik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ajanlarla kusmaya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multimodal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bir yaklaşım kullanılmalıdır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528638" y="1989879"/>
            <a:ext cx="6592598" cy="193095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4968421" y="6342397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(Nelson ve ark., 2019)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724544" y="3687978"/>
            <a:ext cx="3248470" cy="6873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orta</a:t>
            </a: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seviyesi: güçlü</a:t>
            </a:r>
          </a:p>
        </p:txBody>
      </p:sp>
    </p:spTree>
    <p:extLst>
      <p:ext uri="{BB962C8B-B14F-4D97-AF65-F5344CB8AC3E}">
        <p14:creationId xmlns:p14="http://schemas.microsoft.com/office/powerpoint/2010/main" val="99286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ağırsak Polipleri Nedir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04" y="4024881"/>
            <a:ext cx="4087616" cy="231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072667"/>
            <a:ext cx="7127538" cy="264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Gastrointestinal</a:t>
            </a: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motilitenin</a:t>
            </a: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uyarılması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Bağırsak fonksiyonunun geri dönüşü </a:t>
            </a: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laparotomi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sonrası önemli taburculuk kriterleri arasında yer almaktadır.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Minimal </a:t>
            </a:r>
            <a:r>
              <a:rPr lang="tr-TR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invaziv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cerrahi, erken beslenme, kahve tüketimi ve sakız çiğneme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gibi basit müdahalelerinin bağırsak fonksiyonlarına dönüş zamanını azaltmada etkili olduğu bildirilmektedir. 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528638" y="1989880"/>
            <a:ext cx="7127538" cy="289644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4076350" y="6342397"/>
            <a:ext cx="3579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Leede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2018; Demirhan 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Pınar 2014)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072666"/>
            <a:ext cx="7015162" cy="411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sonrası </a:t>
            </a:r>
            <a:r>
              <a:rPr lang="tr-TR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ileusun</a:t>
            </a: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önlenmesi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Açık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jinekolojik kanser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cerrahisi geçiren kadınlarda ameliyat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sonrası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ileus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oranı %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30,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bağırsak rezeksiyonu gerektiren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kanseri nedeniyle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debulking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operasyonu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geçiren kadınlarda yaklaşık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%40 oranında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bildirilmektedir.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İleus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ağrıya sebep olarak </a:t>
            </a:r>
            <a:r>
              <a:rPr lang="tr-TR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mobilizasyonu</a:t>
            </a:r>
            <a:r>
              <a:rPr lang="tr-TR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engellemekte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oral beslenmeyi </a:t>
            </a:r>
            <a:r>
              <a:rPr lang="tr-TR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geciktirmekte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dir.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Analjezi amaçlı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opioidlerin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kullanımından, aşırı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hidrasyondan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kaçınılması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gerekmektedir.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528638" y="1989880"/>
            <a:ext cx="7272337" cy="406802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584517" y="6342397"/>
            <a:ext cx="8563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Işık ve Ünsal Atan 2021; Nelson 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ark., 2019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de 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Leede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2018; 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Ertas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ark., 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2013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tr-TR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Terzioglu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2013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İleus nedir? | İleus belirtileri | İleus nedenleri | İleus nasıl teşhis  edilir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38" y="2832332"/>
            <a:ext cx="3971860" cy="238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Sağ Ok 1"/>
          <p:cNvSpPr/>
          <p:nvPr/>
        </p:nvSpPr>
        <p:spPr>
          <a:xfrm>
            <a:off x="1379095" y="2368446"/>
            <a:ext cx="6421880" cy="368945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Sakız kullanımı güvenli ve ucuz olsa da, de </a:t>
            </a:r>
            <a:r>
              <a:rPr lang="tr-TR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Leede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 tarafından son zamanlarda iyi yönetilen büyük bir </a:t>
            </a:r>
            <a:r>
              <a:rPr lang="tr-TR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randomize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çalışmada fayda sağlamadığı belirtilmiştir</a:t>
            </a: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214314" y="2176043"/>
            <a:ext cx="5486399" cy="2245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sonrası </a:t>
            </a:r>
            <a:r>
              <a:rPr lang="tr-TR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ileusun</a:t>
            </a: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önlenmesi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Kahve içmenin yanı sıra sıvı volümünün normal sınırlarda olması,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opioid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koruyucu analjezi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erken </a:t>
            </a:r>
            <a:r>
              <a:rPr lang="tr-T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beslenme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bağırsak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fonksiyonunun geri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dönüşünü hızlandırmada etkilidir.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214313" y="2061744"/>
            <a:ext cx="5486400" cy="232628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4968421" y="6342397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(Nelson ve ark., 2019)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5877817" y="2434282"/>
            <a:ext cx="5837933" cy="172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Alvimopan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planlanmış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bağırsak rezeksiyonu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yapılan hastalarda barsak fonksiyonuna dönüş süresini ve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sonrası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ileus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ilişkili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morbiditeyi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azaltmak için FDA onaylıdır.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6037390" y="2061744"/>
            <a:ext cx="5837933" cy="235936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4002536" y="4872753"/>
            <a:ext cx="3396353" cy="6873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yüksek</a:t>
            </a: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seviyesi: güçlü</a:t>
            </a:r>
          </a:p>
        </p:txBody>
      </p:sp>
      <p:sp>
        <p:nvSpPr>
          <p:cNvPr id="2" name="Sağa Bükülü Ok 1"/>
          <p:cNvSpPr/>
          <p:nvPr/>
        </p:nvSpPr>
        <p:spPr>
          <a:xfrm rot="18504329">
            <a:off x="2753333" y="4408139"/>
            <a:ext cx="952676" cy="12406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Sola Bükülü Ok 2"/>
          <p:cNvSpPr/>
          <p:nvPr/>
        </p:nvSpPr>
        <p:spPr>
          <a:xfrm rot="1926460">
            <a:off x="7727354" y="4418405"/>
            <a:ext cx="982898" cy="11992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5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072667"/>
            <a:ext cx="11162156" cy="42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sonrası </a:t>
            </a:r>
            <a:r>
              <a:rPr lang="tr-TR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ağrı kontrolü</a:t>
            </a:r>
            <a:endParaRPr lang="tr-TR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Sınırlı </a:t>
            </a:r>
            <a:r>
              <a:rPr lang="tr-TR" sz="20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opioid</a:t>
            </a:r>
            <a:r>
              <a:rPr lang="tr-TR" sz="2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içeren </a:t>
            </a:r>
            <a:r>
              <a:rPr lang="tr-TR" sz="20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multimodal</a:t>
            </a:r>
            <a:r>
              <a:rPr lang="tr-TR" sz="2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ameliyat sonrası analjezi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cerrahi sonrası bakım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için etkili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yaklaşımdır.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Ağrı kontrolü için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opioid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olmayan farmakolojik ajanlar arasında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gabapentinoitler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non-steroid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anti-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inflamatuar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ilaçlar,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asetaminofen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gabapentin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deksametazon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bulunur.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öncesi eğitim, </a:t>
            </a:r>
            <a:r>
              <a:rPr lang="tr-TR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non-steroid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anti-</a:t>
            </a:r>
            <a:r>
              <a:rPr lang="tr-TR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inflamatuvarların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birinci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basamak tedavi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kullanımını vurgulamalı ve farmakolojik olmayan uygulamalara destekli yer verilmelidir.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528638" y="1989879"/>
            <a:ext cx="11187112" cy="418232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4160511" y="6342397"/>
            <a:ext cx="3411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(Gabriel 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ark., 2019; Nelson ve ark., 2019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072667"/>
            <a:ext cx="6592598" cy="2270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sonrası ağrı kontrolü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sonrası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multimodal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analjezi protokolü, hem hastanede hem de taburculukta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opioid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yönetimini başarıyla azaltır. 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528637" y="1989879"/>
            <a:ext cx="6592599" cy="235352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4968421" y="6342397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(Nelson ve ark., 2019)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7934524" y="2398427"/>
            <a:ext cx="3781226" cy="170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Multimodal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analjezi 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kullanımı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Asetaminofen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steroidal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olmayan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antienflamatuar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ilaçların 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kombinasyonu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Bupivakain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insizyonel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enjeksiyonu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7730465" y="1989878"/>
            <a:ext cx="4085298" cy="235352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311050" y="4168634"/>
            <a:ext cx="324847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yüksek</a:t>
            </a:r>
          </a:p>
        </p:txBody>
      </p:sp>
      <p:sp>
        <p:nvSpPr>
          <p:cNvPr id="14" name="İçerik Yer Tutucusu 5"/>
          <p:cNvSpPr txBox="1">
            <a:spLocks/>
          </p:cNvSpPr>
          <p:nvPr/>
        </p:nvSpPr>
        <p:spPr>
          <a:xfrm>
            <a:off x="732696" y="4884061"/>
            <a:ext cx="3496404" cy="128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Torasik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epidural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analjezi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öncesi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buprenorfin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kullanan hastaların ağrı uzmanına yönlendirilmesi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528636" y="4761262"/>
            <a:ext cx="3869447" cy="141093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17" name="İçerik Yer Tutucusu 5"/>
          <p:cNvSpPr txBox="1">
            <a:spLocks/>
          </p:cNvSpPr>
          <p:nvPr/>
        </p:nvSpPr>
        <p:spPr>
          <a:xfrm>
            <a:off x="4691263" y="5272700"/>
            <a:ext cx="3781226" cy="54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Transversus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abdominis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düzlem blokları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4642429" y="4761263"/>
            <a:ext cx="3830060" cy="141093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6434705" y="6002922"/>
            <a:ext cx="2300557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düşük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565258" y="6087720"/>
            <a:ext cx="2300557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orta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9348718" y="4692466"/>
            <a:ext cx="2367032" cy="1733808"/>
          </a:xfrm>
          <a:prstGeom prst="rect">
            <a:avLst/>
          </a:prstGeom>
          <a:solidFill>
            <a:schemeClr val="accent6"/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endParaRPr lang="tr-TR" sz="16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endParaRPr lang="tr-TR" sz="16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düzeyi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güçlü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endParaRPr lang="tr-TR" sz="16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endParaRPr lang="tr-TR" sz="16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8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379904" y="1783235"/>
            <a:ext cx="7368453" cy="238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Erken </a:t>
            </a:r>
            <a:r>
              <a:rPr lang="tr-TR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mobilizasyon</a:t>
            </a:r>
            <a:endParaRPr lang="tr-TR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Robotik </a:t>
            </a: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pelvik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lenfadenektomi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histerektomi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sonrası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bağırsak adezyonlarının ve </a:t>
            </a: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ileus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oluşmasını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önlemek ve alt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ekstremitelerin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venöz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trombozunu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önlemek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için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mümkün olan 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kısa sürede yataktan çıkmaya teşvik </a:t>
            </a:r>
            <a:r>
              <a:rPr lang="tr-T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edilmelidir.</a:t>
            </a:r>
            <a:endParaRPr lang="tr-TR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379904" y="1700448"/>
            <a:ext cx="7756380" cy="246694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4222189" y="6342397"/>
            <a:ext cx="3288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Wang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2021; 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Nelson 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ark., 2019</a:t>
            </a: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İçerik Yer Tutucusu 5"/>
          <p:cNvSpPr txBox="1">
            <a:spLocks/>
          </p:cNvSpPr>
          <p:nvPr/>
        </p:nvSpPr>
        <p:spPr>
          <a:xfrm>
            <a:off x="6265758" y="4573100"/>
            <a:ext cx="4590982" cy="1048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Ameliyattan sonraki 24 saat içinde hastalar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mobilizasyona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teşvik edilmelidir.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6265757" y="4418216"/>
            <a:ext cx="4764193" cy="120313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8647853" y="5432554"/>
            <a:ext cx="3248470" cy="6873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düşük</a:t>
            </a: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düzeyi: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güçlü</a:t>
            </a:r>
          </a:p>
        </p:txBody>
      </p:sp>
      <p:pic>
        <p:nvPicPr>
          <p:cNvPr id="22532" name="Picture 4" descr="18 Female Patient Walking While Holding A Drip Stand Stock Photos, Pictures  &amp;amp; Royalty-Free Images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13" y="1623437"/>
            <a:ext cx="2209328" cy="2615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ağa Bükülü Ok 1"/>
          <p:cNvSpPr/>
          <p:nvPr/>
        </p:nvSpPr>
        <p:spPr>
          <a:xfrm rot="17840876">
            <a:off x="4930883" y="4127793"/>
            <a:ext cx="855364" cy="15519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4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239765"/>
            <a:ext cx="5472112" cy="332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Cinsellik</a:t>
            </a:r>
            <a:endParaRPr lang="tr-TR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Robotik total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histerektomiden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3-6 ay sonra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cinsel yaşama dönülmesi önerilir. 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Subekstansif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geniş rezeksiyondan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6-12 ay sonra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cinsel hayata dönülebilir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528638" y="1989880"/>
            <a:ext cx="5829300" cy="371083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5015680" y="6342397"/>
            <a:ext cx="17011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Wang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2021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El ele tutuşma şekilleri ve anlamları | İliş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51" y="2210211"/>
            <a:ext cx="4577884" cy="334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652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7086600" y="1944079"/>
            <a:ext cx="4470132" cy="42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tr-TR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Kişisel bakım</a:t>
            </a:r>
            <a:endParaRPr lang="tr-TR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 önerilen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süreden önce 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duş/banyo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yapmaması konusunda uyarılır. (ortalama 3 gün-2 hafta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Hastaya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kızarıklık, şişlik, yeşil/sarı, açık kırmızı veya kötü kokulu drenaj ve/veya giriş bölgelerinde yoğun ısı artışı ve ayrıca 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 ℃’den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daha yüksek geçmeyen ateş veya ağrı artışı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gibi belirtileri bildirmesi için bilgi verilmelidir.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6929438" y="1861291"/>
            <a:ext cx="4786312" cy="435251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5015679" y="6342397"/>
            <a:ext cx="17011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Wang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2021</a:t>
            </a: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Women&amp;#39;s health: Female patients to be asked about &amp;#39;gender health gap&amp;#39; - BBC 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63" y="2351668"/>
            <a:ext cx="5090701" cy="3454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800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972317" y="1917784"/>
            <a:ext cx="4043362" cy="2997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tr-TR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Kişisel bakım</a:t>
            </a:r>
            <a:endParaRPr lang="tr-TR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Robotik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histerektomi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sonrası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hasta, ameliyattan sonraki </a:t>
            </a:r>
            <a:r>
              <a:rPr lang="tr-TR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ay </a:t>
            </a:r>
            <a:r>
              <a:rPr lang="tr-TR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içinde;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ağır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cisimleri kaldırmaktan, kabızlıktan, </a:t>
            </a:r>
            <a:endParaRPr lang="tr-TR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öksürükten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endParaRPr lang="tr-TR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diğer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karın basıncı artışlarından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kaçınmalıdır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972317" y="1834996"/>
            <a:ext cx="4043362" cy="307990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5015679" y="6342397"/>
            <a:ext cx="17011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Wang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2021</a:t>
            </a: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60018" y="5322392"/>
            <a:ext cx="4055661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Vajinal gazlı bez kanama 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kontrolü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sağlamada destektir.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972317" y="5185718"/>
            <a:ext cx="4043362" cy="101380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471" y="4000493"/>
            <a:ext cx="2673487" cy="18288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2" name="Picture 4" descr="Non-Sterile Vaginal Packing Sponge - Tampon, Loop, N/Xr, 4-1/2X1-1/4&amp;quot;, Ns,  Box of 1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60" y="4657724"/>
            <a:ext cx="2922260" cy="16846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Ağır kaldırırken dikkat edin - GÜNDEM - Şanlıurfa Gazete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87" y="1971313"/>
            <a:ext cx="3292348" cy="21733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kdörtgen 15"/>
          <p:cNvSpPr/>
          <p:nvPr/>
        </p:nvSpPr>
        <p:spPr>
          <a:xfrm>
            <a:off x="110844" y="6358786"/>
            <a:ext cx="11730585" cy="3814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(Madhuri ve Butler-Manuel 2017; Gala ve ark., 2014; ElSahwi ve ark., </a:t>
            </a:r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tr-T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Holloway 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ark., 2009; Shashoua ve ark., 2009; Visco ve Advincula 2008)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5231022" y="1918855"/>
            <a:ext cx="6610407" cy="362908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1" indent="-342891" algn="just">
              <a:lnSpc>
                <a:spcPct val="150000"/>
              </a:lnSpc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Günümüzde; </a:t>
            </a:r>
            <a:r>
              <a:rPr lang="tr-TR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histerektomi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miyomektomi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tr-TR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tubal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reanastomoz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yumurtalık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transpozisyonu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jinekolojik onkoloji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prosedürleri ve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pelvik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rekonstrüktif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cerrahi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sayılarında artış, gelişen teknoloji ile birlikte hasta sonuçlarının iyileşme hızındaki umut verici sonuçlar jinekolojide yenilikçi robot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yardımlı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cerrahiyi daha da önemli bir konuma getirmektedir.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Robotik Cerrahi - Gazi Hastanes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r="15770" b="17435"/>
          <a:stretch/>
        </p:blipFill>
        <p:spPr bwMode="auto">
          <a:xfrm>
            <a:off x="439233" y="2483345"/>
            <a:ext cx="1787800" cy="1389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15A772D9-F1B9-4A38-A470-3BAAC98DB13D}"/>
              </a:ext>
            </a:extLst>
          </p:cNvPr>
          <p:cNvSpPr/>
          <p:nvPr/>
        </p:nvSpPr>
        <p:spPr>
          <a:xfrm>
            <a:off x="2447597" y="2517673"/>
            <a:ext cx="1787800" cy="1369211"/>
          </a:xfrm>
          <a:prstGeom prst="roundRect">
            <a:avLst>
              <a:gd name="adj" fmla="val 6167"/>
            </a:avLst>
          </a:prstGeom>
          <a:solidFill>
            <a:schemeClr val="tx2">
              <a:lumMod val="75000"/>
            </a:schemeClr>
          </a:solidFill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87115879-2847-430F-BFB1-451819DB2F50}"/>
              </a:ext>
            </a:extLst>
          </p:cNvPr>
          <p:cNvSpPr/>
          <p:nvPr/>
        </p:nvSpPr>
        <p:spPr>
          <a:xfrm>
            <a:off x="442035" y="4116999"/>
            <a:ext cx="1787800" cy="1369211"/>
          </a:xfrm>
          <a:prstGeom prst="roundRect">
            <a:avLst>
              <a:gd name="adj" fmla="val 6167"/>
            </a:avLst>
          </a:prstGeom>
          <a:noFill/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359E8BEB-0FDD-4858-B793-2E0DD3B061E5}"/>
              </a:ext>
            </a:extLst>
          </p:cNvPr>
          <p:cNvSpPr/>
          <p:nvPr/>
        </p:nvSpPr>
        <p:spPr>
          <a:xfrm>
            <a:off x="439233" y="2483345"/>
            <a:ext cx="1787800" cy="1362974"/>
          </a:xfrm>
          <a:prstGeom prst="roundRect">
            <a:avLst>
              <a:gd name="adj" fmla="val 6167"/>
            </a:avLst>
          </a:prstGeom>
          <a:noFill/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Dikdörtgen 16"/>
          <p:cNvSpPr/>
          <p:nvPr/>
        </p:nvSpPr>
        <p:spPr>
          <a:xfrm>
            <a:off x="2297822" y="2574650"/>
            <a:ext cx="2052279" cy="13388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609570">
              <a:lnSpc>
                <a:spcPct val="150000"/>
              </a:lnSpc>
            </a:pPr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JİNEKOLOJİK</a:t>
            </a:r>
          </a:p>
          <a:p>
            <a:pPr algn="ctr" defTabSz="609570">
              <a:lnSpc>
                <a:spcPct val="150000"/>
              </a:lnSpc>
            </a:pPr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ROBOTİK</a:t>
            </a:r>
            <a:endParaRPr lang="tr-TR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09570">
              <a:lnSpc>
                <a:spcPct val="150000"/>
              </a:lnSpc>
            </a:pPr>
            <a:r>
              <a:rPr lang="tr-TR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CERRAHİ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330620" y="4172710"/>
            <a:ext cx="2028273" cy="13388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609570">
              <a:lnSpc>
                <a:spcPct val="150000"/>
              </a:lnSpc>
            </a:pPr>
            <a:r>
              <a:rPr lang="tr-TR" sz="1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JİNEKOLOJİK</a:t>
            </a:r>
          </a:p>
          <a:p>
            <a:pPr algn="ctr" defTabSz="609570">
              <a:lnSpc>
                <a:spcPct val="150000"/>
              </a:lnSpc>
            </a:pPr>
            <a:r>
              <a:rPr lang="tr-TR" sz="1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LAPAROSKOPİK</a:t>
            </a:r>
          </a:p>
          <a:p>
            <a:pPr algn="ctr" defTabSz="609570">
              <a:lnSpc>
                <a:spcPct val="150000"/>
              </a:lnSpc>
            </a:pPr>
            <a:r>
              <a:rPr lang="tr-TR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CERRAHİ</a:t>
            </a:r>
          </a:p>
        </p:txBody>
      </p:sp>
      <p:sp>
        <p:nvSpPr>
          <p:cNvPr id="19" name="Chevron 21">
            <a:extLst>
              <a:ext uri="{FF2B5EF4-FFF2-40B4-BE49-F238E27FC236}">
                <a16:creationId xmlns:a16="http://schemas.microsoft.com/office/drawing/2014/main" id="{456AC493-1D5B-4988-B085-B96C5FB75637}"/>
              </a:ext>
            </a:extLst>
          </p:cNvPr>
          <p:cNvSpPr/>
          <p:nvPr/>
        </p:nvSpPr>
        <p:spPr>
          <a:xfrm>
            <a:off x="4533110" y="3116722"/>
            <a:ext cx="400199" cy="513159"/>
          </a:xfrm>
          <a:prstGeom prst="chevr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6240693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400959" y="800498"/>
            <a:ext cx="5438773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Giriş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5465605" y="694103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5584464" y="75653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20" name="Picture 2" descr="Laparoskopik Cerrahi Nedir? - Doç. Dr. Gürkan Avc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64" y="4079966"/>
            <a:ext cx="1809793" cy="1406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177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3938492" y="6342397"/>
            <a:ext cx="3526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Alemzadeh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 2016; </a:t>
            </a:r>
            <a:r>
              <a:rPr lang="tr-TR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Celik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2013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596948" y="1853845"/>
            <a:ext cx="1957388" cy="9715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masif </a:t>
            </a:r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subkütan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amfizem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575642" y="3412823"/>
            <a:ext cx="2147887" cy="9715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pnomotoraks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20087" y="4465401"/>
            <a:ext cx="2147887" cy="9715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 </a:t>
            </a:r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embolisi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00407" y="3028490"/>
            <a:ext cx="1957388" cy="9715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karbon </a:t>
            </a:r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dioksid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gazı kullanımı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86" y="1725063"/>
            <a:ext cx="4848224" cy="3226113"/>
          </a:xfrm>
          <a:prstGeom prst="rect">
            <a:avLst/>
          </a:prstGeom>
        </p:spPr>
      </p:pic>
      <p:sp>
        <p:nvSpPr>
          <p:cNvPr id="42" name="İçerik Yer Tutucusu 5"/>
          <p:cNvSpPr txBox="1">
            <a:spLocks/>
          </p:cNvSpPr>
          <p:nvPr/>
        </p:nvSpPr>
        <p:spPr>
          <a:xfrm>
            <a:off x="1928812" y="4094645"/>
            <a:ext cx="5000625" cy="2101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Komplikasyonların yönetimi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Alemzadeh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arkadaşları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(2016) tüm robotik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girişim komplikasyonlarının %86’sını jinekolojik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ürolojik girişimlerin oluşturduğunu bildirmektedir.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928812" y="4073352"/>
            <a:ext cx="5000625" cy="21957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cxnSp>
        <p:nvCxnSpPr>
          <p:cNvPr id="5" name="Eğri Bağlayıcı 4"/>
          <p:cNvCxnSpPr>
            <a:stCxn id="42" idx="3"/>
            <a:endCxn id="13" idx="4"/>
          </p:cNvCxnSpPr>
          <p:nvPr/>
        </p:nvCxnSpPr>
        <p:spPr>
          <a:xfrm flipV="1">
            <a:off x="6929437" y="4000039"/>
            <a:ext cx="949664" cy="114516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ğri Bağlayıcı 6"/>
          <p:cNvCxnSpPr>
            <a:stCxn id="43" idx="3"/>
            <a:endCxn id="12" idx="5"/>
          </p:cNvCxnSpPr>
          <p:nvPr/>
        </p:nvCxnSpPr>
        <p:spPr>
          <a:xfrm>
            <a:off x="6929437" y="5171218"/>
            <a:ext cx="3223986" cy="123452"/>
          </a:xfrm>
          <a:prstGeom prst="curvedConnector4">
            <a:avLst>
              <a:gd name="adj1" fmla="val 21567"/>
              <a:gd name="adj2" fmla="val 28517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ğri Bağlayıcı 8"/>
          <p:cNvCxnSpPr>
            <a:stCxn id="43" idx="3"/>
            <a:endCxn id="2" idx="4"/>
          </p:cNvCxnSpPr>
          <p:nvPr/>
        </p:nvCxnSpPr>
        <p:spPr>
          <a:xfrm flipV="1">
            <a:off x="6929437" y="2825394"/>
            <a:ext cx="2646205" cy="2345824"/>
          </a:xfrm>
          <a:prstGeom prst="curved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ğri Bağlayıcı 13"/>
          <p:cNvCxnSpPr>
            <a:stCxn id="43" idx="3"/>
            <a:endCxn id="11" idx="0"/>
          </p:cNvCxnSpPr>
          <p:nvPr/>
        </p:nvCxnSpPr>
        <p:spPr>
          <a:xfrm flipV="1">
            <a:off x="6929437" y="3412823"/>
            <a:ext cx="3720149" cy="1758395"/>
          </a:xfrm>
          <a:prstGeom prst="curvedConnector4">
            <a:avLst>
              <a:gd name="adj1" fmla="val 35566"/>
              <a:gd name="adj2" fmla="val 113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9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072667"/>
            <a:ext cx="6686550" cy="392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Komplikasyonların yönetimi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Veress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iğnesinin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hatalı olarak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viseral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yapılara yerleştirilmesi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 süreli karbondioksit (CO2) emiliminden sonra (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hiperkarbi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asidoz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venöz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gaz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embolisi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veya karın hızla şişirildiğinde </a:t>
            </a:r>
            <a:r>
              <a:rPr lang="tr-TR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insüflasyon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komplikasyonlarına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neden olabilmektedir. 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süreli ve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ekstraperitoneal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yaklaşım, CO2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geri emilimi ve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asidoz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riskini artırır. </a:t>
            </a:r>
            <a:endParaRPr lang="tr-TR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sonrası 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 gazı izlemi ve solunum parametrelerinin değerlendirilmesi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önemlidir. 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endParaRPr lang="tr-TR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528638" y="1989879"/>
            <a:ext cx="11187112" cy="418232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3444737" y="6342397"/>
            <a:ext cx="4514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Wang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2021; 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Jara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 2021; 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Sotelo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 2018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Yukarı Ok 1"/>
          <p:cNvSpPr/>
          <p:nvPr/>
        </p:nvSpPr>
        <p:spPr>
          <a:xfrm>
            <a:off x="264319" y="4036708"/>
            <a:ext cx="528637" cy="671513"/>
          </a:xfrm>
          <a:prstGeom prst="upArrow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436" name="Picture 4" descr="Laparoscopic Surgery Service in Near City Center - I, Kolkata | ID:  172422953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120" y="2404638"/>
            <a:ext cx="3962400" cy="3352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072667"/>
            <a:ext cx="5557837" cy="224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Komplikasyonların yönetimi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Trokar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yerleştirme sırasında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visseral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vasküler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yaralanmalar, ameliyat sonrası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 bölgesi fıtıkları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ilişkilidir. </a:t>
            </a:r>
            <a:endParaRPr lang="tr-TR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Trokar</a:t>
            </a:r>
            <a:r>
              <a:rPr lang="tr-T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giriş bölgeleri </a:t>
            </a:r>
            <a:r>
              <a:rPr lang="tr-T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basınç bölgeleri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sonrası izlem önemlidir. 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528638" y="1989880"/>
            <a:ext cx="5672137" cy="232494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2571934" y="6342397"/>
            <a:ext cx="6260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Wang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2021; </a:t>
            </a:r>
            <a:r>
              <a:rPr lang="tr-TR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Tourinho</a:t>
            </a: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Barbaroto</a:t>
            </a: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2018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Yıldırım 2009; </a:t>
            </a:r>
            <a:r>
              <a:rPr lang="tr-TR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Nezhat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2008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2300669"/>
            <a:ext cx="5473807" cy="3871531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6400799" y="5864423"/>
            <a:ext cx="547380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tr-TR" sz="1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Trokarların</a:t>
            </a:r>
            <a:r>
              <a:rPr lang="tr-TR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yerleşim örneği</a:t>
            </a:r>
            <a:endParaRPr lang="tr-TR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Beşgen 1"/>
          <p:cNvSpPr/>
          <p:nvPr/>
        </p:nvSpPr>
        <p:spPr>
          <a:xfrm rot="16200000">
            <a:off x="2629286" y="2635833"/>
            <a:ext cx="1379401" cy="5077777"/>
          </a:xfrm>
          <a:prstGeom prst="homePlate">
            <a:avLst>
              <a:gd name="adj" fmla="val 1581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016793" y="4728447"/>
            <a:ext cx="4695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Özellikle uzun cerrahi girişim süresi, </a:t>
            </a:r>
            <a:r>
              <a:rPr lang="tr-TR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BKİ’si</a:t>
            </a:r>
            <a:r>
              <a:rPr lang="tr-TR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yüksek, robotun yanlış konumlandırılması, pozisyon değişikliğinin sağlanamaması gibi etmenler riski arttırmaktadır.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909424"/>
            <a:ext cx="11162156" cy="24850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Komplikasyonların yönetimi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Robotik/</a:t>
            </a: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laparoskopik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jinekolojşk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cerrahide 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süresinin değişken olduğu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literatürde bildirilmektedir. (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60-420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dk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Jinekolojik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laparoskopik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robotik cerrahi sonrası hastanın </a:t>
            </a:r>
            <a:r>
              <a:rPr lang="tr-TR" sz="2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basınç yaralanmasına ilişkin değerlendirmesi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yapılmalıdır. 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528638" y="2826637"/>
            <a:ext cx="11187112" cy="256783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2571934" y="6342397"/>
            <a:ext cx="6260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Wang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2021; </a:t>
            </a:r>
            <a:r>
              <a:rPr lang="tr-TR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Tourinho</a:t>
            </a: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Barbaroto</a:t>
            </a: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2018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Yıldırım 2009; </a:t>
            </a:r>
            <a:r>
              <a:rPr lang="tr-TR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Nezhat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2008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471488" y="1571625"/>
            <a:ext cx="11244262" cy="4714105"/>
          </a:xfrm>
          <a:prstGeom prst="rect">
            <a:avLst/>
          </a:prstGeom>
          <a:solidFill>
            <a:schemeClr val="bg1"/>
          </a:solidFill>
          <a:ln>
            <a:solidFill>
              <a:srgbClr val="428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672048"/>
            <a:ext cx="4710977" cy="2157006"/>
          </a:xfrm>
          <a:prstGeom prst="rect">
            <a:avLst/>
          </a:prstGeom>
        </p:spPr>
      </p:pic>
      <p:sp>
        <p:nvSpPr>
          <p:cNvPr id="18" name="Dikdörtgen 17"/>
          <p:cNvSpPr/>
          <p:nvPr/>
        </p:nvSpPr>
        <p:spPr>
          <a:xfrm>
            <a:off x="609601" y="3517405"/>
            <a:ext cx="4710975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Histerektomi</a:t>
            </a:r>
            <a:r>
              <a:rPr lang="tr-T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tr-TR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Trendelenburg</a:t>
            </a:r>
            <a:r>
              <a:rPr lang="tr-T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pozisyonu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212" y="1672047"/>
            <a:ext cx="4776788" cy="2157006"/>
          </a:xfrm>
          <a:prstGeom prst="rect">
            <a:avLst/>
          </a:prstGeom>
        </p:spPr>
      </p:pic>
      <p:sp>
        <p:nvSpPr>
          <p:cNvPr id="20" name="Dikdörtgen 19"/>
          <p:cNvSpPr/>
          <p:nvPr/>
        </p:nvSpPr>
        <p:spPr>
          <a:xfrm>
            <a:off x="6653213" y="3509663"/>
            <a:ext cx="4743882" cy="315519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tr-TR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s-E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mentektomi</a:t>
            </a:r>
            <a:r>
              <a:rPr lang="tr-TR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-Ters </a:t>
            </a:r>
            <a:r>
              <a:rPr lang="tr-TR" sz="1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trendelenburg</a:t>
            </a:r>
            <a:r>
              <a:rPr lang="tr-TR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pozisyonu</a:t>
            </a: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824" y="4028305"/>
            <a:ext cx="7658101" cy="2257425"/>
          </a:xfrm>
          <a:prstGeom prst="rect">
            <a:avLst/>
          </a:prstGeom>
        </p:spPr>
      </p:pic>
      <p:sp>
        <p:nvSpPr>
          <p:cNvPr id="22" name="Dikdörtgen 21"/>
          <p:cNvSpPr/>
          <p:nvPr/>
        </p:nvSpPr>
        <p:spPr>
          <a:xfrm>
            <a:off x="2028824" y="5977953"/>
            <a:ext cx="7658101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Rahim veya Vajinal Sakral Fiksasyon</a:t>
            </a:r>
            <a:r>
              <a:rPr lang="tr-TR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tr-TR" sz="1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Trendelenburg</a:t>
            </a:r>
            <a:r>
              <a:rPr lang="tr-TR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1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lateral</a:t>
            </a:r>
            <a:r>
              <a:rPr lang="tr-T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trendelenburg</a:t>
            </a:r>
            <a:r>
              <a:rPr lang="tr-T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pozisyonu</a:t>
            </a:r>
            <a:endParaRPr lang="tr-TR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072667"/>
            <a:ext cx="9301162" cy="28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Komplikasyonların </a:t>
            </a:r>
            <a:r>
              <a:rPr lang="tr-TR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yönetimi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Hastanın 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 </a:t>
            </a:r>
            <a:r>
              <a:rPr lang="tr-TR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litotomi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hem de </a:t>
            </a:r>
            <a:r>
              <a:rPr lang="tr-TR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trendelenburg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pozisyonlarında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özellikle doğrudan baldır kompresyonu ile </a:t>
            </a:r>
            <a:r>
              <a:rPr lang="tr-T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sinir yaralanması ve </a:t>
            </a:r>
            <a:r>
              <a:rPr lang="tr-TR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kompartman</a:t>
            </a:r>
            <a:r>
              <a:rPr lang="tr-T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sendromu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gelişimi için ana risk faktörüdür. 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Hastalar </a:t>
            </a:r>
            <a:r>
              <a:rPr lang="tr-TR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rabdomiyoliz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için böbrek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hasarını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belirlemede ameliyat sonrası 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GFR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serum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kreatinin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CK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düzeyleri değerlendirilmelidir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528638" y="1989879"/>
            <a:ext cx="9486900" cy="298217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4190967" y="6342397"/>
            <a:ext cx="3021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Jara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 2021; 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Sotelo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 2018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Do Male Nurses Earn More? | Onward Healthca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514" y="4469454"/>
            <a:ext cx="3042147" cy="202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5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3895084" y="6342397"/>
            <a:ext cx="3613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Wang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ark., 2021; </a:t>
            </a:r>
            <a:r>
              <a:rPr lang="tr-TR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Tourinho</a:t>
            </a: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Barbaroto</a:t>
            </a: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2018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5946" y="1546210"/>
            <a:ext cx="3639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Komplikasyonların yönetimi</a:t>
            </a:r>
          </a:p>
        </p:txBody>
      </p:sp>
      <p:sp>
        <p:nvSpPr>
          <p:cNvPr id="4" name="Sol Ok 3"/>
          <p:cNvSpPr/>
          <p:nvPr/>
        </p:nvSpPr>
        <p:spPr>
          <a:xfrm>
            <a:off x="509377" y="2373964"/>
            <a:ext cx="5348498" cy="3504746"/>
          </a:xfrm>
          <a:prstGeom prst="leftArrow">
            <a:avLst>
              <a:gd name="adj1" fmla="val 65000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Veress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iğnesi kullanımı ile birlikte dik </a:t>
            </a: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trendelenburg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pozisyonu, göz içi basıncının artmasına, oküler </a:t>
            </a: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perfüzyonun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azalmasına ve </a:t>
            </a: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iskemik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optik </a:t>
            </a: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nöropatinin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neden olduğu görme bozukluğuna neden olabilir. 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6" name="Sağ Ok 5"/>
          <p:cNvSpPr/>
          <p:nvPr/>
        </p:nvSpPr>
        <p:spPr>
          <a:xfrm>
            <a:off x="6557963" y="2435297"/>
            <a:ext cx="4471987" cy="3382080"/>
          </a:xfrm>
          <a:prstGeom prst="rightArrow">
            <a:avLst>
              <a:gd name="adj1" fmla="val 66493"/>
              <a:gd name="adj2" fmla="val 5000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Kornea aşınması robotik cerrahide 6.5 kat daha yaygındır. </a:t>
            </a:r>
          </a:p>
          <a:p>
            <a:pPr algn="just"/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Katlanmış Nesne 6"/>
          <p:cNvSpPr/>
          <p:nvPr/>
        </p:nvSpPr>
        <p:spPr>
          <a:xfrm>
            <a:off x="8329613" y="2227658"/>
            <a:ext cx="3400425" cy="165419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Kafa içi basıncın artmasına, </a:t>
            </a: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serebral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oksijenasyonun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azalmasına ve bilişsel işlev bozukluğu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57028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606764" y="4038836"/>
            <a:ext cx="11187112" cy="16333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528638" y="1989879"/>
            <a:ext cx="11187112" cy="1310535"/>
          </a:xfrm>
          <a:prstGeom prst="rect">
            <a:avLst/>
          </a:prstGeom>
          <a:solidFill>
            <a:srgbClr val="E5E7EA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072668"/>
            <a:ext cx="11187112" cy="122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Komplikasyonların yönetimi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Vasküler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yaralanma karın duvarı ,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retroperitoneal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viseral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vasküler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yaralanma  olarak görülür. </a:t>
            </a:r>
            <a:endParaRPr lang="tr-TR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Büyük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damar yaralanması durumu genellikle yaşamı tehdit eder. 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4873813" y="6342397"/>
            <a:ext cx="1656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Wang</a:t>
            </a:r>
            <a:r>
              <a:rPr lang="tr-TR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ark. 2021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İçerik Yer Tutucusu 5"/>
          <p:cNvSpPr txBox="1">
            <a:spLocks/>
          </p:cNvSpPr>
          <p:nvPr/>
        </p:nvSpPr>
        <p:spPr>
          <a:xfrm>
            <a:off x="528638" y="4128814"/>
            <a:ext cx="11187112" cy="15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 sonrası aşırı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kanaması olan hastalarda </a:t>
            </a:r>
            <a:r>
              <a:rPr lang="tr-T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laparotomi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revizyon tercih edilir. 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miktarda kanaması ve küçük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hematomu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olan hastalar </a:t>
            </a:r>
            <a:r>
              <a:rPr lang="tr-TR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yaşam bulguları, kan değerleri ve </a:t>
            </a:r>
            <a:r>
              <a:rPr lang="tr-TR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abdominal</a:t>
            </a:r>
            <a:r>
              <a:rPr lang="tr-TR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/jinekolojik muayene yakından izlenir. 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Gerekir ise kan transfüzyonu sağlanır.</a:t>
            </a:r>
          </a:p>
        </p:txBody>
      </p:sp>
      <p:sp>
        <p:nvSpPr>
          <p:cNvPr id="2" name="Aşağı Ok 1"/>
          <p:cNvSpPr/>
          <p:nvPr/>
        </p:nvSpPr>
        <p:spPr>
          <a:xfrm>
            <a:off x="10857590" y="3115259"/>
            <a:ext cx="701930" cy="1006366"/>
          </a:xfrm>
          <a:prstGeom prst="downArrow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70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Düz Ok Bağlayıcısı 2"/>
          <p:cNvCxnSpPr>
            <a:stCxn id="10" idx="0"/>
            <a:endCxn id="13" idx="2"/>
          </p:cNvCxnSpPr>
          <p:nvPr/>
        </p:nvCxnSpPr>
        <p:spPr>
          <a:xfrm flipH="1">
            <a:off x="5915022" y="1849443"/>
            <a:ext cx="285298" cy="27693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Bağlayıcı 4"/>
          <p:cNvCxnSpPr>
            <a:stCxn id="13" idx="2"/>
            <a:endCxn id="16" idx="2"/>
          </p:cNvCxnSpPr>
          <p:nvPr/>
        </p:nvCxnSpPr>
        <p:spPr>
          <a:xfrm>
            <a:off x="5915022" y="4618778"/>
            <a:ext cx="871955" cy="15583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>
            <a:endCxn id="17" idx="1"/>
          </p:cNvCxnSpPr>
          <p:nvPr/>
        </p:nvCxnSpPr>
        <p:spPr>
          <a:xfrm flipV="1">
            <a:off x="6953064" y="5573756"/>
            <a:ext cx="2130359" cy="5984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>
            <a:stCxn id="17" idx="0"/>
          </p:cNvCxnSpPr>
          <p:nvPr/>
        </p:nvCxnSpPr>
        <p:spPr>
          <a:xfrm flipV="1">
            <a:off x="10550679" y="4081039"/>
            <a:ext cx="475325" cy="9074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 flipV="1">
            <a:off x="10550679" y="2806330"/>
            <a:ext cx="0" cy="12747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 flipH="1">
            <a:off x="7413062" y="2434741"/>
            <a:ext cx="18881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>
            <a:stCxn id="10" idx="2"/>
          </p:cNvCxnSpPr>
          <p:nvPr/>
        </p:nvCxnSpPr>
        <p:spPr>
          <a:xfrm>
            <a:off x="6200320" y="3020039"/>
            <a:ext cx="1414918" cy="7232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 flipH="1">
            <a:off x="9083423" y="3020039"/>
            <a:ext cx="887103" cy="5852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Bağlayıcı 33"/>
          <p:cNvCxnSpPr/>
          <p:nvPr/>
        </p:nvCxnSpPr>
        <p:spPr>
          <a:xfrm flipH="1">
            <a:off x="7224489" y="4281881"/>
            <a:ext cx="676047" cy="9717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Bağlayıcı 35"/>
          <p:cNvCxnSpPr/>
          <p:nvPr/>
        </p:nvCxnSpPr>
        <p:spPr>
          <a:xfrm>
            <a:off x="8526092" y="4456280"/>
            <a:ext cx="1585971" cy="7477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072667"/>
            <a:ext cx="2614612" cy="42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tr-TR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Taburculuk, </a:t>
            </a: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takip ve sonuçların denetimi</a:t>
            </a:r>
          </a:p>
          <a:p>
            <a:pPr algn="just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Kurt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arkadaşlarının (2017), </a:t>
            </a:r>
            <a:r>
              <a:rPr lang="tr-TR" sz="1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jinekolojik hastalarda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laparotomiye</a:t>
            </a:r>
            <a:r>
              <a:rPr lang="tr-TR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kıyasla robotik </a:t>
            </a:r>
            <a:r>
              <a:rPr lang="tr-TR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cerrahi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öncesi ve sonrası hasta bakım 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ihtiyaçlarını incelediği çalışmalarında </a:t>
            </a:r>
          </a:p>
          <a:p>
            <a:pPr algn="just">
              <a:spcAft>
                <a:spcPts val="800"/>
              </a:spcAft>
              <a:buClr>
                <a:srgbClr val="002060"/>
              </a:buClr>
              <a:buSzPct val="150000"/>
            </a:pPr>
            <a:endParaRPr lang="tr-TR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528639" y="1989879"/>
            <a:ext cx="2614612" cy="418232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5058994" y="6342397"/>
            <a:ext cx="1614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Kurt ve ark., 2017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İçerik Yer Tutucusu 5"/>
          <p:cNvSpPr txBox="1">
            <a:spLocks/>
          </p:cNvSpPr>
          <p:nvPr/>
        </p:nvSpPr>
        <p:spPr>
          <a:xfrm>
            <a:off x="4642804" y="1849443"/>
            <a:ext cx="3115031" cy="11705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285750" indent="-28575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Ameliyattan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önce, hastaların </a:t>
            </a:r>
            <a:r>
              <a:rPr lang="tr-TR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algılanan bakım ihtiyaçları açısından bir fark olmadığı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tr-TR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İçerik Yer Tutucusu 5"/>
          <p:cNvSpPr txBox="1">
            <a:spLocks/>
          </p:cNvSpPr>
          <p:nvPr/>
        </p:nvSpPr>
        <p:spPr>
          <a:xfrm>
            <a:off x="8965636" y="1947996"/>
            <a:ext cx="2618455" cy="1170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285750" indent="-28575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evde bakımlarını yönetmek için 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ihtiyaç duyma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(R: %15, L: %70, p= 0,010),</a:t>
            </a:r>
          </a:p>
        </p:txBody>
      </p:sp>
      <p:sp>
        <p:nvSpPr>
          <p:cNvPr id="13" name="İçerik Yer Tutucusu 5"/>
          <p:cNvSpPr txBox="1">
            <a:spLocks/>
          </p:cNvSpPr>
          <p:nvPr/>
        </p:nvSpPr>
        <p:spPr>
          <a:xfrm>
            <a:off x="4855598" y="3448182"/>
            <a:ext cx="2118848" cy="1170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285750" indent="-28575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komplikasyonlar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:%14, L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:%47, 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p=0,017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İçerik Yer Tutucusu 5"/>
          <p:cNvSpPr txBox="1">
            <a:spLocks/>
          </p:cNvSpPr>
          <p:nvPr/>
        </p:nvSpPr>
        <p:spPr>
          <a:xfrm>
            <a:off x="7413062" y="3448182"/>
            <a:ext cx="2118848" cy="11705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285750" indent="-28575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ağrı yönetimi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(R: %13, L: %39 p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0,022)</a:t>
            </a:r>
          </a:p>
        </p:txBody>
      </p:sp>
      <p:sp>
        <p:nvSpPr>
          <p:cNvPr id="15" name="İçerik Yer Tutucusu 5"/>
          <p:cNvSpPr txBox="1">
            <a:spLocks/>
          </p:cNvSpPr>
          <p:nvPr/>
        </p:nvSpPr>
        <p:spPr>
          <a:xfrm>
            <a:off x="9970526" y="3401487"/>
            <a:ext cx="2118848" cy="1170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285750" indent="-28575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 işlerinde yardım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(R: %10, L: %39 p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0,009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İçerik Yer Tutucusu 5"/>
          <p:cNvSpPr txBox="1">
            <a:spLocks/>
          </p:cNvSpPr>
          <p:nvPr/>
        </p:nvSpPr>
        <p:spPr>
          <a:xfrm>
            <a:off x="5319721" y="5006497"/>
            <a:ext cx="2934512" cy="1170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285750" indent="-28575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derlenme odasında kalış süresi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(R: 99±8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dk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L: 127±16 </a:t>
            </a:r>
            <a:r>
              <a:rPr lang="tr-T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dk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p&lt;0,001)</a:t>
            </a:r>
          </a:p>
        </p:txBody>
      </p:sp>
      <p:sp>
        <p:nvSpPr>
          <p:cNvPr id="17" name="İçerik Yer Tutucusu 5"/>
          <p:cNvSpPr txBox="1">
            <a:spLocks/>
          </p:cNvSpPr>
          <p:nvPr/>
        </p:nvSpPr>
        <p:spPr>
          <a:xfrm>
            <a:off x="9083423" y="4988458"/>
            <a:ext cx="2934512" cy="11705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285750" indent="-28575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hastanede kalma süresi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(R: 1.1±0.6, L: 3.3±1.0 gün p&lt;0,001)</a:t>
            </a:r>
          </a:p>
        </p:txBody>
      </p:sp>
      <p:sp>
        <p:nvSpPr>
          <p:cNvPr id="37" name="Sol Ok 36"/>
          <p:cNvSpPr/>
          <p:nvPr/>
        </p:nvSpPr>
        <p:spPr>
          <a:xfrm rot="10800000">
            <a:off x="3275354" y="3606182"/>
            <a:ext cx="842963" cy="1012596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Katlanmış Nesne 37"/>
          <p:cNvSpPr/>
          <p:nvPr/>
        </p:nvSpPr>
        <p:spPr>
          <a:xfrm>
            <a:off x="5915022" y="2449147"/>
            <a:ext cx="5110982" cy="3263783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Ameliyattan sonraki 10 gün içinde hasta tarafından bildirilen semptomlar:</a:t>
            </a:r>
          </a:p>
          <a:p>
            <a:pPr lvl="1" algn="just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insizyon</a:t>
            </a:r>
            <a:r>
              <a:rPr lang="tr-TR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bölgesinde hassasiyet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(R: %70 L: %77), </a:t>
            </a:r>
            <a:r>
              <a:rPr lang="tr-TR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yorgunluk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(R: %69, L: %62), </a:t>
            </a:r>
            <a:r>
              <a:rPr lang="tr-TR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şişkinlik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(R: %64, L:%45) (p = 0.012); ve </a:t>
            </a:r>
            <a:r>
              <a:rPr lang="tr-TR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iştah kaybı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(R: %39, L: %55) (p = 0.034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072667"/>
            <a:ext cx="11162156" cy="42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Taburculuk, </a:t>
            </a: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takip ve sonuçların denetimi</a:t>
            </a:r>
          </a:p>
          <a:p>
            <a:pPr lvl="1" algn="just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Hastanın taburculuğunun sağlanabilmesi için; 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oral analjeziklerle ağrısının tedavi edilebilmesi, 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intravenöz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destek olmadan oral alımının yeterli olması, 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desteğe ihtiyacı olmadan mobilize olabilmesi ve eve gitmeye istekli olması gerekmektedir. 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Hastalara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taburcu olacakları zaman,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tür problemlerle karşılaşabilecekleri ve hangi durumlarda sağlık kuruluşuna başvurmaları gerektiği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hakkında eğitim verilmelidir. 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Taburcu edilen hastalar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24-48 saat arayla telefon yolu ile aranmalı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durumları öğrenilmelidir.  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528638" y="1989879"/>
            <a:ext cx="11187112" cy="418232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4066734" y="6342397"/>
            <a:ext cx="3599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(Phillips ve ark 2014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Demirhan ve Pınar 2014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or patients, care is a family affair | Nurse.com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16" y="3452574"/>
            <a:ext cx="5309734" cy="2541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Sonrası Hasta 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28638" y="2072668"/>
            <a:ext cx="6454053" cy="112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lvl="1"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Taburculuk, takip ve sonuçların denetimi</a:t>
            </a:r>
          </a:p>
          <a:p>
            <a:pPr marL="800100" lvl="1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Hastaların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yakınlarının ayrıntılı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eğitim almaları önerilir.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528638" y="1989880"/>
            <a:ext cx="6592598" cy="12059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4052434" y="6342397"/>
            <a:ext cx="3627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(Işık ve Atan Ünsal </a:t>
            </a:r>
            <a:r>
              <a:rPr lang="tr-T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2021; Nelson ve ark., 2019)</a:t>
            </a:r>
            <a:endParaRPr lang="tr-T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4781781" y="3076992"/>
            <a:ext cx="3248470" cy="6873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D9D9D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Kanıt düzeyi: </a:t>
            </a: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düşük</a:t>
            </a:r>
          </a:p>
          <a:p>
            <a:pPr marL="0" lvl="1" algn="ctr">
              <a:spcAft>
                <a:spcPts val="800"/>
              </a:spcAft>
              <a:buClr>
                <a:srgbClr val="002060"/>
              </a:buClr>
              <a:buSzPct val="150000"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Öneri </a:t>
            </a:r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seviyesi: güçlü</a:t>
            </a:r>
          </a:p>
        </p:txBody>
      </p:sp>
    </p:spTree>
    <p:extLst>
      <p:ext uri="{BB962C8B-B14F-4D97-AF65-F5344CB8AC3E}">
        <p14:creationId xmlns:p14="http://schemas.microsoft.com/office/powerpoint/2010/main" val="5533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kdörtgen 15"/>
          <p:cNvSpPr/>
          <p:nvPr/>
        </p:nvSpPr>
        <p:spPr>
          <a:xfrm>
            <a:off x="110844" y="6358786"/>
            <a:ext cx="11730585" cy="3814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(Madhuri ve Butler-Manuel 2017; Gala ve ark., 2014; ElSahwi ve ark., </a:t>
            </a:r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tr-T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Holloway 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ark., 2009; Shashoua ve ark., 2009; Visco ve Advincula 2008)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5231022" y="1918855"/>
            <a:ext cx="6610407" cy="362908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1" indent="-342891" algn="just">
              <a:lnSpc>
                <a:spcPct val="150000"/>
              </a:lnSpc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Laparoskopik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/robotik ya da robot yardımlı </a:t>
            </a: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laparoskopik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cerrahide </a:t>
            </a:r>
            <a:r>
              <a:rPr lang="tr-TR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inflamatuar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yanıtın, 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transfüzyon gereksiniminin, ameliyat süresinin, komplikasyon riskinin </a:t>
            </a:r>
            <a:r>
              <a:rPr lang="tr-TR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daha </a:t>
            </a:r>
            <a:r>
              <a:rPr lang="tr-TR" sz="2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az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hastanede kalış ve günlük aktiviteye dönüş sürelerinin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daha kısa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olması dikkat çekicidir.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Robotik Cerrahi - Gazi Hastanes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r="15770" b="17435"/>
          <a:stretch/>
        </p:blipFill>
        <p:spPr bwMode="auto">
          <a:xfrm>
            <a:off x="439233" y="2483345"/>
            <a:ext cx="1787800" cy="1389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 descr="Becoming a Surgical Nurse - Felbry Colle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61" y="4094155"/>
            <a:ext cx="1787800" cy="1369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15A772D9-F1B9-4A38-A470-3BAAC98DB13D}"/>
              </a:ext>
            </a:extLst>
          </p:cNvPr>
          <p:cNvSpPr/>
          <p:nvPr/>
        </p:nvSpPr>
        <p:spPr>
          <a:xfrm>
            <a:off x="2447597" y="2517673"/>
            <a:ext cx="1787800" cy="1369211"/>
          </a:xfrm>
          <a:prstGeom prst="roundRect">
            <a:avLst>
              <a:gd name="adj" fmla="val 6167"/>
            </a:avLst>
          </a:prstGeom>
          <a:solidFill>
            <a:schemeClr val="tx2">
              <a:lumMod val="75000"/>
            </a:schemeClr>
          </a:solidFill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87115879-2847-430F-BFB1-451819DB2F50}"/>
              </a:ext>
            </a:extLst>
          </p:cNvPr>
          <p:cNvSpPr/>
          <p:nvPr/>
        </p:nvSpPr>
        <p:spPr>
          <a:xfrm>
            <a:off x="442035" y="4116999"/>
            <a:ext cx="1787800" cy="1369211"/>
          </a:xfrm>
          <a:prstGeom prst="roundRect">
            <a:avLst>
              <a:gd name="adj" fmla="val 6167"/>
            </a:avLst>
          </a:prstGeom>
          <a:noFill/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359E8BEB-0FDD-4858-B793-2E0DD3B061E5}"/>
              </a:ext>
            </a:extLst>
          </p:cNvPr>
          <p:cNvSpPr/>
          <p:nvPr/>
        </p:nvSpPr>
        <p:spPr>
          <a:xfrm>
            <a:off x="439233" y="2483345"/>
            <a:ext cx="1787800" cy="1362974"/>
          </a:xfrm>
          <a:prstGeom prst="roundRect">
            <a:avLst>
              <a:gd name="adj" fmla="val 6167"/>
            </a:avLst>
          </a:prstGeom>
          <a:noFill/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Dikdörtgen 16"/>
          <p:cNvSpPr/>
          <p:nvPr/>
        </p:nvSpPr>
        <p:spPr>
          <a:xfrm>
            <a:off x="2297822" y="2574650"/>
            <a:ext cx="2052279" cy="13388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609570">
              <a:lnSpc>
                <a:spcPct val="150000"/>
              </a:lnSpc>
            </a:pPr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JİNEKOLOJİK</a:t>
            </a:r>
          </a:p>
          <a:p>
            <a:pPr algn="ctr" defTabSz="609570">
              <a:lnSpc>
                <a:spcPct val="150000"/>
              </a:lnSpc>
            </a:pPr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ROBOTİK</a:t>
            </a:r>
            <a:endParaRPr lang="tr-TR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09570">
              <a:lnSpc>
                <a:spcPct val="150000"/>
              </a:lnSpc>
            </a:pPr>
            <a:r>
              <a:rPr lang="tr-TR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CERRAHİ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330620" y="4172710"/>
            <a:ext cx="2028273" cy="13388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609570">
              <a:lnSpc>
                <a:spcPct val="150000"/>
              </a:lnSpc>
            </a:pPr>
            <a:r>
              <a:rPr lang="tr-TR" sz="1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JİNEKOLOJİK</a:t>
            </a:r>
          </a:p>
          <a:p>
            <a:pPr algn="ctr" defTabSz="609570">
              <a:lnSpc>
                <a:spcPct val="150000"/>
              </a:lnSpc>
            </a:pPr>
            <a:r>
              <a:rPr lang="tr-TR" sz="1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LAPAROSKOPİK</a:t>
            </a:r>
          </a:p>
          <a:p>
            <a:pPr algn="ctr" defTabSz="609570">
              <a:lnSpc>
                <a:spcPct val="150000"/>
              </a:lnSpc>
            </a:pPr>
            <a:r>
              <a:rPr lang="tr-TR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CERRAHİ</a:t>
            </a:r>
          </a:p>
        </p:txBody>
      </p:sp>
      <p:sp>
        <p:nvSpPr>
          <p:cNvPr id="19" name="Chevron 21">
            <a:extLst>
              <a:ext uri="{FF2B5EF4-FFF2-40B4-BE49-F238E27FC236}">
                <a16:creationId xmlns:a16="http://schemas.microsoft.com/office/drawing/2014/main" id="{456AC493-1D5B-4988-B085-B96C5FB75637}"/>
              </a:ext>
            </a:extLst>
          </p:cNvPr>
          <p:cNvSpPr/>
          <p:nvPr/>
        </p:nvSpPr>
        <p:spPr>
          <a:xfrm>
            <a:off x="4533110" y="3116722"/>
            <a:ext cx="400199" cy="513159"/>
          </a:xfrm>
          <a:prstGeom prst="chevr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6240693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400959" y="800498"/>
            <a:ext cx="5438773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Giriş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5465605" y="694103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5584464" y="75653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3;p62"/>
          <p:cNvSpPr txBox="1">
            <a:spLocks noGrp="1"/>
          </p:cNvSpPr>
          <p:nvPr>
            <p:ph type="title"/>
          </p:nvPr>
        </p:nvSpPr>
        <p:spPr>
          <a:xfrm>
            <a:off x="951001" y="1127548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tr-TR" sz="58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Sonuç ve Öneriler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Yatay Kaydırma 2"/>
          <p:cNvSpPr/>
          <p:nvPr/>
        </p:nvSpPr>
        <p:spPr>
          <a:xfrm>
            <a:off x="951001" y="2091174"/>
            <a:ext cx="9864637" cy="25218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tr-TR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Laparoskopik</a:t>
            </a:r>
            <a:r>
              <a:rPr lang="tr-TR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/robotik ya robot yardımlı </a:t>
            </a:r>
            <a:r>
              <a:rPr lang="tr-TR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laparoskopik</a:t>
            </a:r>
            <a:r>
              <a:rPr lang="tr-TR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</a:t>
            </a:r>
            <a:r>
              <a:rPr lang="tr-TR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sonrası </a:t>
            </a:r>
            <a:r>
              <a:rPr lang="tr-TR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optimal iyileşme ve erken taburculuğun gerçekleşmesi </a:t>
            </a:r>
            <a:r>
              <a:rPr lang="tr-TR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kaliteli ve etkin hemşirelik bakımı</a:t>
            </a:r>
            <a:r>
              <a:rPr lang="tr-TR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ile mümkündür</a:t>
            </a:r>
            <a:r>
              <a:rPr lang="tr-TR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380990" indent="-38099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tr-TR" sz="2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Hemşirenin</a:t>
            </a:r>
            <a:r>
              <a:rPr lang="tr-TR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minimal </a:t>
            </a:r>
            <a:r>
              <a:rPr lang="tr-TR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invaziv</a:t>
            </a:r>
            <a:r>
              <a:rPr lang="tr-TR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cerrahi hastasının </a:t>
            </a:r>
            <a:r>
              <a:rPr lang="tr-TR" sz="2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özellikli bakımını bilmesi ve sürdürmesi</a:t>
            </a:r>
            <a:r>
              <a:rPr lang="tr-TR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önemlidir.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2159665" y="6369342"/>
            <a:ext cx="7722120" cy="460863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7" name="Yatay Kaydırma 6"/>
          <p:cNvSpPr/>
          <p:nvPr/>
        </p:nvSpPr>
        <p:spPr>
          <a:xfrm>
            <a:off x="2917914" y="3847484"/>
            <a:ext cx="9107399" cy="2752289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tr-TR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Laparoskopik</a:t>
            </a:r>
            <a:r>
              <a:rPr lang="tr-TR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/robotik ya robot yardımlı </a:t>
            </a:r>
            <a:r>
              <a:rPr lang="tr-TR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laparoskopik</a:t>
            </a:r>
            <a:r>
              <a:rPr lang="tr-TR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öncesi ve sonrası hemşirelik bakımına ilişkin çalışmaların </a:t>
            </a:r>
            <a:r>
              <a:rPr lang="tr-TR" sz="2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yeterli olmadığı görülmektedir.</a:t>
            </a:r>
          </a:p>
          <a:p>
            <a:pPr marL="380990" indent="-38099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tr-TR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Ameliyat öncesi ve sonrası hemşirelik bakımının incelendiği ve değerlendirildiği araştırmalara gereksinim bulunmaktadır.</a:t>
            </a:r>
          </a:p>
        </p:txBody>
      </p:sp>
      <p:sp>
        <p:nvSpPr>
          <p:cNvPr id="2" name="Yukarı Ok 1"/>
          <p:cNvSpPr/>
          <p:nvPr/>
        </p:nvSpPr>
        <p:spPr>
          <a:xfrm rot="11857991">
            <a:off x="10984707" y="2867691"/>
            <a:ext cx="871538" cy="1652151"/>
          </a:xfrm>
          <a:prstGeom prst="upArrow">
            <a:avLst/>
          </a:prstGeom>
          <a:solidFill>
            <a:srgbClr val="E5E7EA"/>
          </a:solidFill>
          <a:ln w="38100">
            <a:solidFill>
              <a:srgbClr val="428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1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tr-TR" sz="42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endParaRPr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2159665" y="6369342"/>
            <a:ext cx="7722120" cy="460863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lvl="0" algn="ctr" latinLnBrk="1">
              <a:buClrTx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Jinekolojik Cerrahi Kongresi-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1735" y="1826735"/>
            <a:ext cx="104946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Arnold A , 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Aitchison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LP , 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Abbott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 . 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Preoperative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bowel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abdominal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laparoscopic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vaginal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J Minim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Invasive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Gynecol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2015;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:737–52.</a:t>
            </a:r>
            <a:r>
              <a:rPr lang="tr-TR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doi:10.1016/j.jmig.2015.04.003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Huang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,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, He M . Is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bowel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gynecologic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laparoscopic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A meta-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Asian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Endosc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2015;8:171–9.doi:10.1111/ases.12155</a:t>
            </a:r>
          </a:p>
          <a:p>
            <a:pPr marL="171450" indent="-171450" algn="just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Mulayim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,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Karadag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. Do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bowel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benign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gynecologic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laparoscopic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surgeries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randomized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single-blind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trial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Gynecol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Obstet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2018;83:203–8.doi:10.1159/000479509</a:t>
            </a:r>
          </a:p>
          <a:p>
            <a:pPr marL="171450" indent="-171450" algn="just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Ryan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,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VS-M ,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Sangi-Haghpeykar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, et al .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Evaluating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bowel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laparoscopic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hysterectomy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JSLS 2015;19.doi:10.4293/JSLS.2015.00035</a:t>
            </a:r>
          </a:p>
          <a:p>
            <a:pPr marL="171450" indent="-171450" algn="just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Zhang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,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,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. Is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bowel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gynecologic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A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meta-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Gynecol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Obstet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2016;81:155–61.doi:10.1159/000431226</a:t>
            </a:r>
          </a:p>
          <a:p>
            <a:pPr marL="171450" indent="-171450" algn="just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Nygren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Thorell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Ljungqvist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.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Preoperative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oral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Anaesthesiol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2015;28:364–9.doi:10.1097/ACO.0000000000000192</a:t>
            </a:r>
          </a:p>
          <a:p>
            <a:pPr marL="171450" indent="-171450" algn="just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Nelson, G.,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Bakkum-Gamez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J.,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Kalogera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E.,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Glaser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G.,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Altman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Meyer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L. A., ... &amp;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Dowdy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 C. (2019).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perioperative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gynecologic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oncology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(ERAS)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—2019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International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Gynecologic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29(4).</a:t>
            </a:r>
          </a:p>
          <a:p>
            <a:pPr marL="171450" indent="-171450" algn="just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Wong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PF , Kumar S 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Bohra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, et al .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perioperative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systemic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warming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elective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2007;94:421–6.doi:10.1002/bjs.5631</a:t>
            </a:r>
          </a:p>
          <a:p>
            <a:pPr marL="171450" indent="-171450" algn="just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184666"/>
            <a:ext cx="65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tr-TR" sz="42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endParaRPr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2159665" y="6369342"/>
            <a:ext cx="7722120" cy="460863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lvl="0" algn="ctr" latinLnBrk="1">
              <a:buClrTx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Jinekolojik Cerrahi Kongresi-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1735" y="1826735"/>
            <a:ext cx="1049462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FW,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Dalrymple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JL,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Awtrey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CS,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Garrett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Stack-Dunnbier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H, Hacker MR,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Esselen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KM.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Adoption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laparotomy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gynecologic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oncology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Gynecol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2020;30(1):122–7.</a:t>
            </a:r>
          </a:p>
          <a:p>
            <a:pPr marL="171450" indent="-171450" algn="just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Ackroyd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Hernandez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E, Roberts ME,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Rubin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Mantia-Smaldone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Houck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K.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epidural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analgesia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hysterectomy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gynecologic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malignancies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Surgical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Program.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Gynecol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2020;30(8):1203–9.</a:t>
            </a:r>
          </a:p>
          <a:p>
            <a:pPr marL="171450" indent="-171450" algn="just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Nansubuga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J, Ding W,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Weng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J.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prophylaxes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venous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thrombosis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gynecological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(Baltimore). 2020;99(25):e20928.</a:t>
            </a:r>
          </a:p>
          <a:p>
            <a:pPr marL="171450" indent="-171450" algn="just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AH,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Menhaji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K.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risk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venous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thromboembolism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pelvic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organ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prolapse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repairs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Obstet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Gynecol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2020;223(2):268 e261-268 e226.</a:t>
            </a:r>
          </a:p>
          <a:p>
            <a:pPr marL="171450" indent="-171450" algn="just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Q., &amp;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(2021). Risk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thrombosis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extremity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undergone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gynecological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laparoscopic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BMC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Women's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21(1), 1-6.</a:t>
            </a:r>
          </a:p>
          <a:p>
            <a:pPr marL="171450" indent="-171450" algn="just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Kurt, G.,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Loerzel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V. W.,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Tavasci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K.,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Galura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Ahmad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Faust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P. E., …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Holloway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R. W. (2017).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robotic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gynecologic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laparotomy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Gynecologic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Oncology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145, 201.</a:t>
            </a:r>
          </a:p>
          <a:p>
            <a:pPr marL="171450" indent="-171450" algn="just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Işık G, Ünsal Atan Ş. Jinekolojik/onkolojide cerrahi sonrası iyileşmenin hızlandırılması protokolü.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Özbayır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T, editör. Cerrahi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Sonrası İyileşmenin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Hızlandırılması Protokolü ve Hemşirelik. 1. Baskı. Ankara: Türkiye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Klinikleri; 2021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p.63-71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Ebner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Schulz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Svw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Gregorio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volz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Steinacker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Jm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Janni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w, et al.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Prehabilitation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gynecological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gynecologists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Gynecol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Obstet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2018;297(1):27-31.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184666"/>
            <a:ext cx="65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0"/>
          <p:cNvSpPr txBox="1">
            <a:spLocks noGrp="1"/>
          </p:cNvSpPr>
          <p:nvPr>
            <p:ph type="ctrTitle"/>
          </p:nvPr>
        </p:nvSpPr>
        <p:spPr>
          <a:xfrm>
            <a:off x="2662666" y="2756115"/>
            <a:ext cx="7531633" cy="13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r-T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TEŞEKKÜRLER…</a:t>
            </a:r>
            <a:endParaRPr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454401" y="4078515"/>
            <a:ext cx="5355772" cy="1393371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18" name="Dikdörtgen 17"/>
          <p:cNvSpPr/>
          <p:nvPr/>
        </p:nvSpPr>
        <p:spPr>
          <a:xfrm>
            <a:off x="2881560" y="6333423"/>
            <a:ext cx="7722120" cy="4608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lvl="0" algn="ctr" latinLnBrk="1">
              <a:buClrTx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Jinekolojik Cerrahi Kongresi-</a:t>
            </a:r>
          </a:p>
        </p:txBody>
      </p:sp>
    </p:spTree>
    <p:extLst>
      <p:ext uri="{BB962C8B-B14F-4D97-AF65-F5344CB8AC3E}">
        <p14:creationId xmlns:p14="http://schemas.microsoft.com/office/powerpoint/2010/main" val="39878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kdörtgen 15"/>
          <p:cNvSpPr/>
          <p:nvPr/>
        </p:nvSpPr>
        <p:spPr>
          <a:xfrm>
            <a:off x="110844" y="6358786"/>
            <a:ext cx="11730585" cy="3814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(Madhuri ve Butler-Manuel 2017; Gala ve ark., </a:t>
            </a:r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tr-T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231022" y="1918855"/>
            <a:ext cx="6610407" cy="362908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1" indent="-342891" algn="just">
              <a:lnSpc>
                <a:spcPct val="150000"/>
              </a:lnSpc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Hemşirelerin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laparoskopik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/robotik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 robot yardımlı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laparoskopik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jinekolojik cerrahi hastalarının 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ameliyat öncesi ve sonrası bakımını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anlaması, güncel bilgileri uygulamaya aktarması, hastaya ve cerrahi yönteme özgü tanılama, risk değerlendirmesi yapması, bakım sonuçlarını değerlendirmesi, değerlendirme çıktıları doğrultusunda hemşirelik bakımını yönlendirmesi 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önemlidir. </a:t>
            </a:r>
            <a:endParaRPr lang="tr-TR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Robotik Cerrahi - Gazi Hastanes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r="15770" b="17435"/>
          <a:stretch/>
        </p:blipFill>
        <p:spPr bwMode="auto">
          <a:xfrm>
            <a:off x="439231" y="1762491"/>
            <a:ext cx="1787800" cy="1389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 descr="Becoming a Surgical Nurse - Felbry Colle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462" y="4905238"/>
            <a:ext cx="1787800" cy="1369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15A772D9-F1B9-4A38-A470-3BAAC98DB13D}"/>
              </a:ext>
            </a:extLst>
          </p:cNvPr>
          <p:cNvSpPr/>
          <p:nvPr/>
        </p:nvSpPr>
        <p:spPr>
          <a:xfrm>
            <a:off x="2447595" y="1796819"/>
            <a:ext cx="1787800" cy="1369211"/>
          </a:xfrm>
          <a:prstGeom prst="roundRect">
            <a:avLst>
              <a:gd name="adj" fmla="val 6167"/>
            </a:avLst>
          </a:prstGeom>
          <a:solidFill>
            <a:schemeClr val="tx2">
              <a:lumMod val="75000"/>
            </a:schemeClr>
          </a:solidFill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87115879-2847-430F-BFB1-451819DB2F50}"/>
              </a:ext>
            </a:extLst>
          </p:cNvPr>
          <p:cNvSpPr/>
          <p:nvPr/>
        </p:nvSpPr>
        <p:spPr>
          <a:xfrm>
            <a:off x="442033" y="3396145"/>
            <a:ext cx="1787800" cy="1369211"/>
          </a:xfrm>
          <a:prstGeom prst="roundRect">
            <a:avLst>
              <a:gd name="adj" fmla="val 6167"/>
            </a:avLst>
          </a:prstGeom>
          <a:noFill/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359E8BEB-0FDD-4858-B793-2E0DD3B061E5}"/>
              </a:ext>
            </a:extLst>
          </p:cNvPr>
          <p:cNvSpPr/>
          <p:nvPr/>
        </p:nvSpPr>
        <p:spPr>
          <a:xfrm>
            <a:off x="2450397" y="3396145"/>
            <a:ext cx="1787800" cy="1369211"/>
          </a:xfrm>
          <a:prstGeom prst="roundRect">
            <a:avLst>
              <a:gd name="adj" fmla="val 6167"/>
            </a:avLst>
          </a:prstGeom>
          <a:solidFill>
            <a:schemeClr val="accent5">
              <a:lumMod val="60000"/>
              <a:lumOff val="40000"/>
            </a:schemeClr>
          </a:solidFill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359E8BEB-0FDD-4858-B793-2E0DD3B061E5}"/>
              </a:ext>
            </a:extLst>
          </p:cNvPr>
          <p:cNvSpPr/>
          <p:nvPr/>
        </p:nvSpPr>
        <p:spPr>
          <a:xfrm>
            <a:off x="439231" y="1789131"/>
            <a:ext cx="1787800" cy="1362974"/>
          </a:xfrm>
          <a:prstGeom prst="roundRect">
            <a:avLst>
              <a:gd name="adj" fmla="val 6167"/>
            </a:avLst>
          </a:prstGeom>
          <a:noFill/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Dikdörtgen 16"/>
          <p:cNvSpPr/>
          <p:nvPr/>
        </p:nvSpPr>
        <p:spPr>
          <a:xfrm>
            <a:off x="2297820" y="1853796"/>
            <a:ext cx="2052279" cy="13388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609570">
              <a:lnSpc>
                <a:spcPct val="150000"/>
              </a:lnSpc>
            </a:pPr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JİNEKOLOJİK</a:t>
            </a:r>
          </a:p>
          <a:p>
            <a:pPr algn="ctr" defTabSz="609570">
              <a:lnSpc>
                <a:spcPct val="150000"/>
              </a:lnSpc>
            </a:pPr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ROBOTİK</a:t>
            </a:r>
            <a:endParaRPr lang="tr-TR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09570">
              <a:lnSpc>
                <a:spcPct val="150000"/>
              </a:lnSpc>
            </a:pPr>
            <a:r>
              <a:rPr lang="tr-TR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CERRAHİ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330618" y="3451856"/>
            <a:ext cx="2028273" cy="13388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609570">
              <a:lnSpc>
                <a:spcPct val="150000"/>
              </a:lnSpc>
            </a:pPr>
            <a:r>
              <a:rPr lang="tr-TR" sz="1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JİNEKOLOJİK</a:t>
            </a:r>
          </a:p>
          <a:p>
            <a:pPr algn="ctr" defTabSz="609570">
              <a:lnSpc>
                <a:spcPct val="150000"/>
              </a:lnSpc>
            </a:pPr>
            <a:r>
              <a:rPr lang="tr-TR" sz="1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LAPAROSKOPİK</a:t>
            </a:r>
          </a:p>
          <a:p>
            <a:pPr algn="ctr" defTabSz="609570">
              <a:lnSpc>
                <a:spcPct val="150000"/>
              </a:lnSpc>
            </a:pPr>
            <a:r>
              <a:rPr lang="tr-TR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CERRAHİ</a:t>
            </a:r>
          </a:p>
        </p:txBody>
      </p:sp>
      <p:sp>
        <p:nvSpPr>
          <p:cNvPr id="19" name="Chevron 21">
            <a:extLst>
              <a:ext uri="{FF2B5EF4-FFF2-40B4-BE49-F238E27FC236}">
                <a16:creationId xmlns:a16="http://schemas.microsoft.com/office/drawing/2014/main" id="{456AC493-1D5B-4988-B085-B96C5FB75637}"/>
              </a:ext>
            </a:extLst>
          </p:cNvPr>
          <p:cNvSpPr/>
          <p:nvPr/>
        </p:nvSpPr>
        <p:spPr>
          <a:xfrm>
            <a:off x="4533110" y="3116722"/>
            <a:ext cx="400199" cy="513159"/>
          </a:xfrm>
          <a:prstGeom prst="chevr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2330160" y="3755774"/>
            <a:ext cx="2028273" cy="498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609570">
              <a:lnSpc>
                <a:spcPct val="150000"/>
              </a:lnSpc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HEMŞİRELİK</a:t>
            </a:r>
            <a:endParaRPr lang="tr-TR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 Öncesi </a:t>
            </a:r>
            <a:r>
              <a:rPr lang="tr-T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Sonrası </a:t>
            </a:r>
            <a:r>
              <a:rPr lang="tr-T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Bakımında  Hemşirenin Rolü</a:t>
            </a:r>
            <a:endParaRPr lang="tr-T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1040415" y="735487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1161223" y="782594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7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şlık 3"/>
          <p:cNvSpPr>
            <a:spLocks noGrp="1"/>
          </p:cNvSpPr>
          <p:nvPr>
            <p:ph type="title"/>
          </p:nvPr>
        </p:nvSpPr>
        <p:spPr>
          <a:xfrm rot="5400000">
            <a:off x="9019087" y="3226313"/>
            <a:ext cx="5006859" cy="8796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667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 </a:t>
            </a:r>
            <a:r>
              <a:rPr lang="tr-TR" sz="2667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Prokollerinin</a:t>
            </a:r>
            <a:r>
              <a:rPr lang="tr-TR" sz="2667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Bileşenleri</a:t>
            </a:r>
            <a:endParaRPr lang="tr-TR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631740"/>
              </p:ext>
            </p:extLst>
          </p:nvPr>
        </p:nvGraphicFramePr>
        <p:xfrm>
          <a:off x="1219199" y="1342018"/>
          <a:ext cx="9863496" cy="5015394"/>
        </p:xfrm>
        <a:graphic>
          <a:graphicData uri="http://schemas.openxmlformats.org/drawingml/2006/table">
            <a:tbl>
              <a:tblPr firstRow="1" bandRow="1"/>
              <a:tblGrid>
                <a:gridCol w="3510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0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sng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Ameliyat Öncesi </a:t>
                      </a:r>
                      <a:r>
                        <a:rPr lang="tr-TR" sz="1800" b="1" u="sng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Dönem</a:t>
                      </a: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sng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Ameliyat Sırası  Dönem</a:t>
                      </a:r>
                      <a:endParaRPr lang="tr-TR" sz="1800" u="sng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0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sng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Ameliyat Sonrası Dönem</a:t>
                      </a:r>
                      <a:endParaRPr lang="tr-TR" sz="1800" u="sng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56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Hastanın bilgilendirilmesi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Anestezi protokolü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Nazogastrik</a:t>
                      </a:r>
                      <a:r>
                        <a:rPr lang="tr-TR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sondanın kullanımı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4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Prehabilitasyon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Cerrahi </a:t>
                      </a:r>
                      <a:r>
                        <a:rPr lang="tr-TR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kesilerin</a:t>
                      </a: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seçimi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İdrar </a:t>
                      </a:r>
                      <a:r>
                        <a:rPr lang="tr-TR" sz="1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kateteri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187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Ameliyat öncesi bağırsak hazırlığı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Ameliyat sırası </a:t>
                      </a:r>
                      <a:r>
                        <a:rPr lang="tr-TR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hipoterminin</a:t>
                      </a: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önlenmesi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Kan şekeri yönetimi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6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Ameliyat öncesi açlık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Gastrointestinal</a:t>
                      </a: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motilitenin</a:t>
                      </a: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uyarılması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556">
                <a:tc rowSpan="2"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Beslenme durumunun değerlendirilmesi ve gerekliyse </a:t>
                      </a:r>
                      <a:r>
                        <a:rPr lang="tr-TR" sz="1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nütrisyonel</a:t>
                      </a:r>
                      <a:r>
                        <a:rPr lang="tr-TR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destek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Ameliyat sonrası bulantı ve kusmanın </a:t>
                      </a:r>
                      <a:r>
                        <a:rPr lang="tr-TR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multimodal</a:t>
                      </a: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yönetimi</a:t>
                      </a: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Ameliyat sonrası ağrı kontrolü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2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Ameliyat sonrası beslenme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Ameliyat öncesi optimizasyon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6556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Anestezi öncesi </a:t>
                      </a:r>
                      <a:r>
                        <a:rPr lang="tr-TR" sz="1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medikasyon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Perioperatif</a:t>
                      </a: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sıvı yönetimi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Erken </a:t>
                      </a:r>
                      <a:r>
                        <a:rPr lang="tr-TR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mobilizasyon</a:t>
                      </a:r>
                      <a:endParaRPr lang="tr-TR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6556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Tromboemboli</a:t>
                      </a:r>
                      <a:r>
                        <a:rPr lang="tr-TR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profilaksisi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Drenlerin kullanımı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Taburculuk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6556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Antimikrobial</a:t>
                      </a:r>
                      <a:r>
                        <a:rPr lang="tr-TR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profilaksi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Takip ve sonuçların denetimi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187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Ameliyat yerinin hazırlığı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71" marR="55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2507308" y="6512664"/>
            <a:ext cx="7722120" cy="276325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latinLnBrk="1"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Jinekolojik Cerrahi Kongresi-</a:t>
            </a:r>
          </a:p>
        </p:txBody>
      </p:sp>
      <p:sp>
        <p:nvSpPr>
          <p:cNvPr id="3" name="Aşağı Ok 2"/>
          <p:cNvSpPr/>
          <p:nvPr/>
        </p:nvSpPr>
        <p:spPr>
          <a:xfrm>
            <a:off x="3614738" y="1018294"/>
            <a:ext cx="485775" cy="623235"/>
          </a:xfrm>
          <a:prstGeom prst="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10354034" y="1018293"/>
            <a:ext cx="485775" cy="623235"/>
          </a:xfrm>
          <a:prstGeom prst="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0" y="166985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291895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 Öncesi </a:t>
            </a:r>
            <a:r>
              <a:rPr lang="tr-T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Sonrası </a:t>
            </a:r>
            <a:r>
              <a:rPr lang="tr-T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Bakımında  Hemşirenin Rolü</a:t>
            </a:r>
            <a:endParaRPr lang="tr-T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1040415" y="226961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1161223" y="274068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130146" y="3530479"/>
            <a:ext cx="640441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Hastanın bilgilendirilmesi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Literatürde 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jinekolojik robotik cerrahi geçiren hastalarla gerçekleştirilen bir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çalışmada, </a:t>
            </a:r>
            <a:r>
              <a:rPr lang="tr-T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robotik </a:t>
            </a:r>
            <a:r>
              <a:rPr lang="tr-T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cerrahinin yeni bir uygulama olması </a:t>
            </a:r>
            <a:r>
              <a:rPr lang="tr-T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nedeniyle 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hastaların</a:t>
            </a:r>
            <a:r>
              <a:rPr lang="tr-T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kaygı </a:t>
            </a:r>
            <a:r>
              <a:rPr lang="tr-TR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anksiyete</a:t>
            </a:r>
            <a:r>
              <a:rPr lang="tr-TR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yaşadığı belirlenmiştir.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5130146" y="3530479"/>
            <a:ext cx="6429374" cy="212883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5198248" y="6342397"/>
            <a:ext cx="18229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 algn="just"/>
            <a:r>
              <a:rPr lang="tr-T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(Kurt ve ark., 2020)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94" y="1623437"/>
            <a:ext cx="4733616" cy="419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şağı Bükülü Ok 1"/>
          <p:cNvSpPr/>
          <p:nvPr/>
        </p:nvSpPr>
        <p:spPr>
          <a:xfrm rot="1728976">
            <a:off x="5058872" y="2225828"/>
            <a:ext cx="1228725" cy="7482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4387" y="12511"/>
            <a:ext cx="4861428" cy="460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Font typeface="Arial"/>
              <a:buNone/>
              <a:defRPr/>
            </a:pP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-5. Minimal </a:t>
            </a:r>
            <a:r>
              <a:rPr lang="tr-TR" sz="16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İnvaziv</a:t>
            </a:r>
            <a:r>
              <a:rPr lang="tr-TR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Jinekolojik Cerrahi Kongresi-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0" y="675511"/>
            <a:ext cx="11715750" cy="74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0" y="800421"/>
            <a:ext cx="12400641" cy="465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Jinekolojik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Robotik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Cerrahide Ameliyat Öncesi </a:t>
            </a:r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tr-T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Bakımı</a:t>
            </a:r>
            <a:endParaRPr lang="tr-T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8417068A-7787-4B7F-A225-D1DBB33B7D8E}"/>
              </a:ext>
            </a:extLst>
          </p:cNvPr>
          <p:cNvSpPr/>
          <p:nvPr/>
        </p:nvSpPr>
        <p:spPr>
          <a:xfrm>
            <a:off x="10909142" y="716544"/>
            <a:ext cx="650379" cy="6326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ea typeface="Arial Unicode M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1029950" y="763651"/>
            <a:ext cx="5295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tr-TR" sz="2667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tr-TR" sz="2667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2" name="İçerik Yer Tutucusu 5"/>
          <p:cNvSpPr txBox="1">
            <a:spLocks/>
          </p:cNvSpPr>
          <p:nvPr/>
        </p:nvSpPr>
        <p:spPr>
          <a:xfrm>
            <a:off x="5457824" y="3457575"/>
            <a:ext cx="6101695" cy="2884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tr-TR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Hastanın bilgilendirilmesi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Ameliyatı uygulama görevini, </a:t>
            </a:r>
            <a:r>
              <a:rPr lang="tr-T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 makinaya verecek olma fikri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hastalarda tedirginliğe yol açabileceğinden, bu tedavi seçeneğinin kullanım nedenlerini anlamalarını ve karar vermelerini kolaylaştırmak için, hastalara açık ve ayrıntılı bilgi verilmelidir. </a:t>
            </a:r>
          </a:p>
          <a:p>
            <a:pPr marL="342900" indent="-342900" algn="just">
              <a:spcAft>
                <a:spcPts val="8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5332808" y="3257551"/>
            <a:ext cx="6382941" cy="29146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523909" y="6342397"/>
            <a:ext cx="9171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 algn="just"/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(Kurt ve ark., 2020;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Pamir Aksoy ve ark. 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2011;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Ucuzal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Kanan 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2008; Francis ve </a:t>
            </a:r>
            <a:r>
              <a:rPr lang="tr-T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Winfield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2006)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obotik Cerrahi - Gazi Hastane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0" y="1925936"/>
            <a:ext cx="4301131" cy="2768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Yukarı Bükülü Ok 1"/>
          <p:cNvSpPr/>
          <p:nvPr/>
        </p:nvSpPr>
        <p:spPr>
          <a:xfrm rot="5400000">
            <a:off x="4408005" y="4610977"/>
            <a:ext cx="1078080" cy="771525"/>
          </a:xfrm>
          <a:prstGeom prst="bentUpArrow">
            <a:avLst>
              <a:gd name="adj1" fmla="val 26852"/>
              <a:gd name="adj2" fmla="val 25000"/>
              <a:gd name="adj3" fmla="val 25000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karı Bükülü Ok 11"/>
          <p:cNvSpPr/>
          <p:nvPr/>
        </p:nvSpPr>
        <p:spPr>
          <a:xfrm rot="16200000">
            <a:off x="4793769" y="2468480"/>
            <a:ext cx="1078080" cy="771525"/>
          </a:xfrm>
          <a:prstGeom prst="bentUpArrow">
            <a:avLst>
              <a:gd name="adj1" fmla="val 26852"/>
              <a:gd name="adj2" fmla="val 25000"/>
              <a:gd name="adj3" fmla="val 25000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830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9"/>
</p:tagLst>
</file>

<file path=ppt/theme/theme1.xml><?xml version="1.0" encoding="utf-8"?>
<a:theme xmlns:a="http://schemas.openxmlformats.org/drawingml/2006/main" name="Minimalist Hepatitis Clinical Case by Slidesgo">
  <a:themeElements>
    <a:clrScheme name="Simple Light">
      <a:dk1>
        <a:srgbClr val="000000"/>
      </a:dk1>
      <a:lt1>
        <a:srgbClr val="FFFFFF"/>
      </a:lt1>
      <a:dk2>
        <a:srgbClr val="06688E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inimalist Hepatitis Clinical Case by Slidesgo">
  <a:themeElements>
    <a:clrScheme name="Simple Light">
      <a:dk1>
        <a:srgbClr val="000000"/>
      </a:dk1>
      <a:lt1>
        <a:srgbClr val="FFFFFF"/>
      </a:lt1>
      <a:dk2>
        <a:srgbClr val="06688E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Minimalist Hepatitis Clinical Case by Slidesgo">
  <a:themeElements>
    <a:clrScheme name="Simple Light">
      <a:dk1>
        <a:srgbClr val="000000"/>
      </a:dk1>
      <a:lt1>
        <a:srgbClr val="FFFFFF"/>
      </a:lt1>
      <a:dk2>
        <a:srgbClr val="06688E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8269</TotalTime>
  <Words>4738</Words>
  <Application>Microsoft Office PowerPoint</Application>
  <PresentationFormat>Geniş ekran</PresentationFormat>
  <Paragraphs>595</Paragraphs>
  <Slides>53</Slides>
  <Notes>52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53</vt:i4>
      </vt:variant>
    </vt:vector>
  </HeadingPairs>
  <TitlesOfParts>
    <vt:vector size="66" baseType="lpstr">
      <vt:lpstr>맑은 고딕</vt:lpstr>
      <vt:lpstr>Arial</vt:lpstr>
      <vt:lpstr>Arial Unicode MS</vt:lpstr>
      <vt:lpstr>Calibri</vt:lpstr>
      <vt:lpstr>Calibri Light</vt:lpstr>
      <vt:lpstr>DM Serif Display</vt:lpstr>
      <vt:lpstr>Karla</vt:lpstr>
      <vt:lpstr>Times New Roman</vt:lpstr>
      <vt:lpstr>Wingdings</vt:lpstr>
      <vt:lpstr>Minimalist Hepatitis Clinical Case by Slidesgo</vt:lpstr>
      <vt:lpstr>1_Minimalist Hepatitis Clinical Case by Slidesgo</vt:lpstr>
      <vt:lpstr>Office Teması</vt:lpstr>
      <vt:lpstr>2_Minimalist Hepatitis Clinical Case by Slidesgo</vt:lpstr>
      <vt:lpstr>Jinekolojik Robotik ve Laparoskopik Cerrahide Ameliyat Öncesi ve Sonrası Hasta Bakımı</vt:lpstr>
      <vt:lpstr>PowerPoint Sunusu</vt:lpstr>
      <vt:lpstr>PowerPoint Sunusu</vt:lpstr>
      <vt:lpstr>PowerPoint Sunusu</vt:lpstr>
      <vt:lpstr>PowerPoint Sunusu</vt:lpstr>
      <vt:lpstr>PowerPoint Sunusu</vt:lpstr>
      <vt:lpstr>ERAS Prokollerinin Bileşenleri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4. Sonuç ve Öneriler</vt:lpstr>
      <vt:lpstr>Kaynaklar</vt:lpstr>
      <vt:lpstr>Kaynaklar</vt:lpstr>
      <vt:lpstr>TEŞEKKÜRLER…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Jinekolojik Robotik ve Laparoskopik Cerrahide Ameliyat Öncesi ve Sonrası Hasta Bakımı</dc:title>
  <dc:creator>öykü</dc:creator>
  <cp:lastModifiedBy>SIRIUS</cp:lastModifiedBy>
  <cp:revision>101</cp:revision>
  <dcterms:created xsi:type="dcterms:W3CDTF">2022-02-22T16:49:56Z</dcterms:created>
  <dcterms:modified xsi:type="dcterms:W3CDTF">2022-02-24T06:25:26Z</dcterms:modified>
</cp:coreProperties>
</file>