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96" r:id="rId5"/>
    <p:sldMasterId id="2147483684" r:id="rId6"/>
    <p:sldMasterId id="2147483672" r:id="rId7"/>
    <p:sldMasterId id="2147483660" r:id="rId8"/>
    <p:sldMasterId id="2147483720" r:id="rId9"/>
  </p:sldMasterIdLst>
  <p:notesMasterIdLst>
    <p:notesMasterId r:id="rId25"/>
  </p:notesMasterIdLst>
  <p:sldIdLst>
    <p:sldId id="256" r:id="rId10"/>
    <p:sldId id="282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4615"/>
  </p:normalViewPr>
  <p:slideViewPr>
    <p:cSldViewPr>
      <p:cViewPr varScale="1">
        <p:scale>
          <a:sx n="106" d="100"/>
          <a:sy n="106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FE6-14DB-A746-AD49-620F5F707EE9}" type="datetimeFigureOut">
              <a:rPr lang="en-TR" smtClean="0"/>
              <a:t>24.02.2022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5F5E9-A8DF-9746-A225-3782FC98B63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84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5F5E9-A8DF-9746-A225-3782FC98B634}" type="slidenum">
              <a:rPr lang="en-TR" smtClean="0"/>
              <a:t>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7116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Azalmış tremor, zor ameliyatlar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5F5E9-A8DF-9746-A225-3782FC98B634}" type="slidenum">
              <a:rPr lang="en-TR" smtClean="0"/>
              <a:t>5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8684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1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79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82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256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03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2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39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46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249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73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99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494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824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82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575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879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9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1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380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12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86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26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12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32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23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961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881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81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524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443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95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049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664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212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409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908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480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629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960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462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938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7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8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846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023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24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334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29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05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42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593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39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99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0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297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995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116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764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886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816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35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2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7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4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397A-09F2-4B94-A618-DC3EBDF5BC4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E2DF-71E7-42CC-8B83-D0CE269AD87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3B60-6775-411F-BE1D-2474790A9A9F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BB36-C69A-4526-8BFD-66D715DB670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562C-4D82-4ADF-8B9B-5064562EE7D9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72FE-5C18-4414-AD4A-9F98AA3F2A53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7D03-89CA-4A82-A27A-DD5B3531483B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783E-6C46-498F-976A-BD38DF99FBB5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" y="0"/>
            <a:ext cx="9140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1BC3-F330-4D9C-821C-442C42EB36C2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8342-0D0C-4651-80FE-622C2CDA0D2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CD55-E7FD-4DB1-9BBC-C665DD1ECBDD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CA29-984F-4C8E-99D2-75FC05940DE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02956" y="3279365"/>
            <a:ext cx="7772400" cy="1517560"/>
          </a:xfrm>
        </p:spPr>
        <p:txBody>
          <a:bodyPr>
            <a:noAutofit/>
          </a:bodyPr>
          <a:lstStyle/>
          <a:p>
            <a:r>
              <a:rPr lang="en-US" sz="2800" b="1" dirty="0"/>
              <a:t>JİNEKOLOJİK OPERASYONLARDA ROBOTİK CERRAHİNİN YERİ</a:t>
            </a:r>
            <a:br>
              <a:rPr lang="en-US" sz="2800" dirty="0"/>
            </a:b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8756" y="4653135"/>
            <a:ext cx="6400800" cy="1025009"/>
          </a:xfrm>
        </p:spPr>
        <p:txBody>
          <a:bodyPr>
            <a:normAutofit fontScale="85000" lnSpcReduction="20000"/>
          </a:bodyPr>
          <a:lstStyle/>
          <a:p>
            <a:r>
              <a:rPr lang="tr-TR" sz="1800" dirty="0"/>
              <a:t>DR. ÖĞR.Ü. ESRA ÖZBAŞLI</a:t>
            </a:r>
          </a:p>
          <a:p>
            <a:r>
              <a:rPr lang="tr-TR" sz="1800" dirty="0"/>
              <a:t>ACIBADEM MEHMET AYDINLAR ÜNİVERSİTESİ</a:t>
            </a:r>
          </a:p>
          <a:p>
            <a:r>
              <a:rPr lang="tr-TR" sz="1800" dirty="0"/>
              <a:t>KADIN HASTALIKLARI VE DOĞUM </a:t>
            </a:r>
          </a:p>
          <a:p>
            <a:r>
              <a:rPr lang="tr-TR" sz="1800" dirty="0"/>
              <a:t>KLİNİĞİ</a:t>
            </a:r>
          </a:p>
          <a:p>
            <a:endParaRPr lang="tr-TR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6A881F8-691D-D44E-9C4F-E1AA5338C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104456" cy="26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2AC045-115E-471E-8A52-D0A91A2B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268-AFE7-A144-A321-32A8E936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TR" sz="2400" u="sng"/>
              <a:t>Robotik myomektomi</a:t>
            </a:r>
          </a:p>
          <a:p>
            <a:pPr>
              <a:lnSpc>
                <a:spcPct val="90000"/>
              </a:lnSpc>
            </a:pPr>
            <a:r>
              <a:rPr lang="en-TR" sz="2400"/>
              <a:t>Reprodüktif çağ kadınlarda myom prevelansı % 5.5- 77.</a:t>
            </a:r>
          </a:p>
          <a:p>
            <a:pPr>
              <a:lnSpc>
                <a:spcPct val="90000"/>
              </a:lnSpc>
            </a:pPr>
            <a:r>
              <a:rPr lang="en-TR" sz="2400"/>
              <a:t>Dismenore, bası semptomları, hipermenore, infertilite</a:t>
            </a:r>
          </a:p>
          <a:p>
            <a:pPr>
              <a:lnSpc>
                <a:spcPct val="90000"/>
              </a:lnSpc>
            </a:pPr>
            <a:r>
              <a:rPr lang="en-TR" sz="2400"/>
              <a:t>Myomektom sonrası adezyon, gebelikte uterin rüptür</a:t>
            </a:r>
          </a:p>
          <a:p>
            <a:pPr>
              <a:lnSpc>
                <a:spcPct val="90000"/>
              </a:lnSpc>
            </a:pPr>
            <a:r>
              <a:rPr lang="en-TR" sz="2400"/>
              <a:t>Robot; büyük myomlara müdahale imkanı, daha iyi sütürasyon</a:t>
            </a:r>
          </a:p>
          <a:p>
            <a:pPr marL="0" indent="0">
              <a:lnSpc>
                <a:spcPct val="90000"/>
              </a:lnSpc>
              <a:buNone/>
            </a:pPr>
            <a:endParaRPr lang="en-TR" sz="2400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5F7A3-C89F-1248-A6FD-11A3C96E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8" r="23590" b="2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87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E8F28-CFEE-7347-955A-FB1080FB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166"/>
            <a:ext cx="6923112" cy="3562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1EE304-3E6C-AD4B-A900-7E8B51BE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17C13-4171-D443-9152-4B2DCCB83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681" y="4509120"/>
            <a:ext cx="7991119" cy="8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04306-4A22-4943-B254-CADFAE83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5254"/>
            <a:ext cx="6359191" cy="154266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0D092-3784-5B46-9244-10598785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6176" y="580694"/>
            <a:ext cx="2625877" cy="2043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EDC57-7964-EE44-B644-5C261D085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95446"/>
            <a:ext cx="4767684" cy="2267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E7E11-13EF-6443-B681-F8EB4C63D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01" y="5356749"/>
            <a:ext cx="7200800" cy="5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C4A1-14CE-3E42-8BC6-9039BD04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E1487-1817-6143-ADEE-8070D711C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1" y="279924"/>
            <a:ext cx="6139995" cy="1708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CAFBD-A90D-D54B-AF24-2EE02044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7150"/>
            <a:ext cx="4260453" cy="143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CFC89-C3B7-6444-9D26-AE5D9342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19" y="2435309"/>
            <a:ext cx="3889984" cy="1596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F9063-C043-1E48-8D50-23FC7BE36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79015"/>
            <a:ext cx="4768500" cy="19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DA36-46FF-5249-AD53-42A6F814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347FC-EBAD-4C45-AEDD-0BB0A8F89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64" y="2348880"/>
            <a:ext cx="7582406" cy="802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BE7DA-D213-204E-A3BD-FFCF8AE5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048"/>
            <a:ext cx="4775200" cy="176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0D9DA-5C18-C241-BA72-127B209EE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40" y="3239018"/>
            <a:ext cx="5779551" cy="25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2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EAF0-D2FC-3648-A753-862B6774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6" name="Content Placeholder 5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3AE6D5C3-25E5-044E-B784-3A2D5D375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" y="1851449"/>
            <a:ext cx="4278616" cy="25202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68E0E-8755-AB40-B057-FDD18AC240BB}"/>
              </a:ext>
            </a:extLst>
          </p:cNvPr>
          <p:cNvSpPr txBox="1"/>
          <p:nvPr/>
        </p:nvSpPr>
        <p:spPr>
          <a:xfrm>
            <a:off x="4211960" y="5440362"/>
            <a:ext cx="190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/>
              <a:t>Teşekkür ederim…</a:t>
            </a:r>
          </a:p>
        </p:txBody>
      </p:sp>
      <p:pic>
        <p:nvPicPr>
          <p:cNvPr id="4" name="Picture 3" descr="A picture containing road, person, toy&#10;&#10;Description automatically generated">
            <a:extLst>
              <a:ext uri="{FF2B5EF4-FFF2-40B4-BE49-F238E27FC236}">
                <a16:creationId xmlns:a16="http://schemas.microsoft.com/office/drawing/2014/main" id="{06065110-6215-4D48-877B-0686005F7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7638"/>
            <a:ext cx="3007713" cy="35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EFE4-B8BF-B04C-A6EF-9A394894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A461-0C0C-6845-9DFE-DAC8FAA4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TR" dirty="0"/>
              <a:t>Robot cerrahları ameliyat yaparken asiste eden yeni jenerasyon bir araç</a:t>
            </a:r>
          </a:p>
          <a:p>
            <a:pPr>
              <a:lnSpc>
                <a:spcPct val="150000"/>
              </a:lnSpc>
            </a:pPr>
            <a:r>
              <a:rPr lang="en-TR" dirty="0"/>
              <a:t>Cerrahinin temel prensiplerini değiştirmez.</a:t>
            </a:r>
          </a:p>
          <a:p>
            <a:pPr>
              <a:lnSpc>
                <a:spcPct val="150000"/>
              </a:lnSpc>
            </a:pPr>
            <a:r>
              <a:rPr lang="en-TR" dirty="0"/>
              <a:t>Robot asiste cerrahi yeni birşey değil, bu fikir dekatlar boyunca akıllarda dolaşmaktadır.</a:t>
            </a:r>
          </a:p>
        </p:txBody>
      </p:sp>
    </p:spTree>
    <p:extLst>
      <p:ext uri="{BB962C8B-B14F-4D97-AF65-F5344CB8AC3E}">
        <p14:creationId xmlns:p14="http://schemas.microsoft.com/office/powerpoint/2010/main" val="115677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812CAF-E55C-43D6-B86E-D4393E00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wall, indoor, automaton&#10;&#10;Description automatically generated">
            <a:extLst>
              <a:ext uri="{FF2B5EF4-FFF2-40B4-BE49-F238E27FC236}">
                <a16:creationId xmlns:a16="http://schemas.microsoft.com/office/drawing/2014/main" id="{BC3C45CA-EC08-5C42-9B7B-85383DFD0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548680"/>
            <a:ext cx="3436035" cy="2362274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4A8CCD3-9BDD-4B34-9804-583D9D1FF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7904" y="731838"/>
            <a:ext cx="4978896" cy="53943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Leonardo Da </a:t>
            </a:r>
            <a:r>
              <a:rPr lang="en-US" dirty="0" err="1"/>
              <a:t>Vinci’nin</a:t>
            </a:r>
            <a:r>
              <a:rPr lang="en-US" dirty="0"/>
              <a:t> </a:t>
            </a:r>
            <a:r>
              <a:rPr lang="en-US" dirty="0" err="1"/>
              <a:t>robotu</a:t>
            </a:r>
            <a:r>
              <a:rPr lang="en-US" dirty="0"/>
              <a:t>; </a:t>
            </a:r>
            <a:r>
              <a:rPr lang="en-US" b="1" dirty="0"/>
              <a:t>1495</a:t>
            </a:r>
          </a:p>
          <a:p>
            <a:pPr>
              <a:lnSpc>
                <a:spcPct val="150000"/>
              </a:lnSpc>
            </a:pPr>
            <a:r>
              <a:rPr lang="en-US" dirty="0"/>
              <a:t>1985, PUMA 560,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biyopsisinde</a:t>
            </a:r>
            <a:r>
              <a:rPr lang="en-US" dirty="0"/>
              <a:t> </a:t>
            </a:r>
            <a:r>
              <a:rPr lang="en-US" dirty="0" err="1"/>
              <a:t>iğne</a:t>
            </a:r>
            <a:r>
              <a:rPr lang="en-US" dirty="0"/>
              <a:t> </a:t>
            </a:r>
            <a:r>
              <a:rPr lang="en-US" dirty="0" err="1"/>
              <a:t>yerleştirme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1987  </a:t>
            </a:r>
            <a:r>
              <a:rPr lang="en-US" dirty="0" err="1"/>
              <a:t>laparoskopik</a:t>
            </a:r>
            <a:r>
              <a:rPr lang="en-US" dirty="0"/>
              <a:t> </a:t>
            </a:r>
            <a:r>
              <a:rPr lang="en-US" dirty="0" err="1"/>
              <a:t>cerrahide</a:t>
            </a:r>
            <a:r>
              <a:rPr lang="en-US" dirty="0"/>
              <a:t> ilk </a:t>
            </a:r>
            <a:r>
              <a:rPr lang="en-US" dirty="0" err="1"/>
              <a:t>kullanım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1988   PROBOT, 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cerrahisi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2000   Da Vinci </a:t>
            </a:r>
            <a:r>
              <a:rPr lang="en-US" dirty="0" err="1"/>
              <a:t>Sistem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2005  Da Vinci Robot-</a:t>
            </a:r>
            <a:r>
              <a:rPr lang="en-US" dirty="0" err="1"/>
              <a:t>assiste</a:t>
            </a:r>
            <a:r>
              <a:rPr lang="en-US" dirty="0"/>
              <a:t> </a:t>
            </a:r>
            <a:r>
              <a:rPr lang="en-US" dirty="0" err="1"/>
              <a:t>histerektomi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9ECA617-FF21-0A45-8018-70B919C67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896800" cy="25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178F-0432-2C4B-AF77-32C8C415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F9407D-12CD-AD4D-9CF3-A409DCA34F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7" y="266101"/>
            <a:ext cx="4061856" cy="2150394"/>
          </a:xfrm>
        </p:spPr>
      </p:pic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6F16D8C-EB8E-7848-8AEA-0E4FB48FA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46" y="241114"/>
            <a:ext cx="2841958" cy="2463030"/>
          </a:xfr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F2297C31-6A01-1546-9531-17EC09ADA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3937"/>
            <a:ext cx="3636388" cy="1784103"/>
          </a:xfrm>
          <a:prstGeom prst="rect">
            <a:avLst/>
          </a:prstGeom>
        </p:spPr>
      </p:pic>
      <p:pic>
        <p:nvPicPr>
          <p:cNvPr id="10" name="Picture 9" descr="A picture containing device, miller&#10;&#10;Description automatically generated">
            <a:extLst>
              <a:ext uri="{FF2B5EF4-FFF2-40B4-BE49-F238E27FC236}">
                <a16:creationId xmlns:a16="http://schemas.microsoft.com/office/drawing/2014/main" id="{9DDF4ED0-E08C-5D4B-B867-FDC7EA9A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46" y="2530791"/>
            <a:ext cx="3261037" cy="2150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84F607-A189-8B47-98C5-7A9BC03BFA44}"/>
              </a:ext>
            </a:extLst>
          </p:cNvPr>
          <p:cNvSpPr txBox="1"/>
          <p:nvPr/>
        </p:nvSpPr>
        <p:spPr>
          <a:xfrm>
            <a:off x="457200" y="5013176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/>
              <a:t>ZEUS, jinekolojik cerrahi yapan ilk robot. 1997de fallop tüplerinin reanastamozu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/>
              <a:t>2005, FDA jinekolojik cerrahide DaVinci Robotik sisteminin kullanımını onayladı.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26815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EDB8071-E673-4D86-B0A0-868F1FA4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F985-27C8-7844-A373-7C8DA99A9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TR" sz="2400" b="1" dirty="0"/>
              <a:t>Avantajlar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Üç boyutlu görüntü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Cerrahi kolaylık 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Ergonomik, Oturarak ameliyat 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İyi kozmetik sonuç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Obez hastalar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Daha az ağrı, çabuk iyileşme, hastanede kısa kalış, daha az kanama</a:t>
            </a:r>
          </a:p>
          <a:p>
            <a:pPr>
              <a:lnSpc>
                <a:spcPct val="150000"/>
              </a:lnSpc>
            </a:pPr>
            <a:r>
              <a:rPr lang="en-TR" sz="2400" dirty="0"/>
              <a:t>Güvenli, kesin çözüm</a:t>
            </a:r>
          </a:p>
          <a:p>
            <a:pPr>
              <a:lnSpc>
                <a:spcPct val="90000"/>
              </a:lnSpc>
            </a:pPr>
            <a:endParaRPr lang="en-TR" sz="2400" dirty="0"/>
          </a:p>
          <a:p>
            <a:pPr>
              <a:lnSpc>
                <a:spcPct val="90000"/>
              </a:lnSpc>
            </a:pPr>
            <a:endParaRPr lang="en-TR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3D41F5-B788-D440-B877-DFC3BA387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 r="2" b="251"/>
          <a:stretch/>
        </p:blipFill>
        <p:spPr>
          <a:xfrm>
            <a:off x="457200" y="274638"/>
            <a:ext cx="1890427" cy="2118556"/>
          </a:xfrm>
          <a:noFill/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0638530-0754-A44F-8E14-EFCA2A2BA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4638"/>
            <a:ext cx="3215665" cy="21185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34BF43-4668-3544-841C-DA60FC9EE7A7}"/>
              </a:ext>
            </a:extLst>
          </p:cNvPr>
          <p:cNvSpPr/>
          <p:nvPr/>
        </p:nvSpPr>
        <p:spPr>
          <a:xfrm>
            <a:off x="4849459" y="2390943"/>
            <a:ext cx="389383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TR" b="1" dirty="0"/>
              <a:t>Dezavantajlar: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dirty="0"/>
              <a:t>Öğrenme eğrisi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dirty="0"/>
              <a:t>Taktik feedback yokluğu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dirty="0"/>
              <a:t>Kollar yerleştikten sonra masanın pozisyonunun değişememesi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dirty="0"/>
              <a:t>Hazırlık süresi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dirty="0"/>
              <a:t>Maliyet</a:t>
            </a:r>
          </a:p>
        </p:txBody>
      </p:sp>
    </p:spTree>
    <p:extLst>
      <p:ext uri="{BB962C8B-B14F-4D97-AF65-F5344CB8AC3E}">
        <p14:creationId xmlns:p14="http://schemas.microsoft.com/office/powerpoint/2010/main" val="285842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70C27B-D6FB-4D5F-BD08-6733EAEA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 err="1"/>
              <a:t>Jinekolojik</a:t>
            </a:r>
            <a:r>
              <a:rPr lang="en-US" sz="3700" b="1" dirty="0"/>
              <a:t> </a:t>
            </a:r>
            <a:r>
              <a:rPr lang="en-US" sz="3700" b="1" dirty="0" err="1"/>
              <a:t>Cerrahide</a:t>
            </a:r>
            <a:r>
              <a:rPr lang="en-US" sz="3700" b="1" dirty="0"/>
              <a:t> </a:t>
            </a:r>
            <a:r>
              <a:rPr lang="en-US" sz="3700" b="1" dirty="0" err="1"/>
              <a:t>Kullanım</a:t>
            </a:r>
            <a:r>
              <a:rPr lang="en-US" sz="3700" b="1" dirty="0"/>
              <a:t> </a:t>
            </a:r>
            <a:r>
              <a:rPr lang="en-US" sz="3700" b="1" dirty="0" err="1"/>
              <a:t>Alanları</a:t>
            </a:r>
            <a:endParaRPr lang="en-US" sz="3700" b="1" dirty="0"/>
          </a:p>
        </p:txBody>
      </p:sp>
      <p:pic>
        <p:nvPicPr>
          <p:cNvPr id="10" name="Picture 9" descr="A picture containing hospital room, clothes, cluttered&#10;&#10;Description automatically generated">
            <a:extLst>
              <a:ext uri="{FF2B5EF4-FFF2-40B4-BE49-F238E27FC236}">
                <a16:creationId xmlns:a16="http://schemas.microsoft.com/office/drawing/2014/main" id="{596D3542-0887-A647-A128-F737BB0B2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9"/>
          <a:stretch/>
        </p:blipFill>
        <p:spPr>
          <a:xfrm rot="5400000">
            <a:off x="213518" y="1843881"/>
            <a:ext cx="4525963" cy="4038600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82C3F7-E55F-4561-8354-CCC6EC39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Myomektomi</a:t>
            </a:r>
            <a:endParaRPr lang="en-US" dirty="0"/>
          </a:p>
          <a:p>
            <a:r>
              <a:rPr lang="en-US" dirty="0" err="1"/>
              <a:t>Histerektomi</a:t>
            </a:r>
            <a:endParaRPr lang="en-US" dirty="0"/>
          </a:p>
          <a:p>
            <a:r>
              <a:rPr lang="en-US" dirty="0" err="1"/>
              <a:t>Endometriozis</a:t>
            </a:r>
            <a:endParaRPr lang="en-US" dirty="0"/>
          </a:p>
          <a:p>
            <a:r>
              <a:rPr lang="en-US" dirty="0"/>
              <a:t>Prolapsus </a:t>
            </a:r>
            <a:r>
              <a:rPr lang="en-US" dirty="0" err="1"/>
              <a:t>cerrahisi</a:t>
            </a:r>
            <a:endParaRPr lang="en-US" dirty="0"/>
          </a:p>
          <a:p>
            <a:r>
              <a:rPr lang="en-US" dirty="0"/>
              <a:t>Tubal </a:t>
            </a:r>
            <a:r>
              <a:rPr lang="en-US" dirty="0" err="1"/>
              <a:t>reanastomozlar</a:t>
            </a:r>
            <a:endParaRPr lang="en-US" dirty="0"/>
          </a:p>
          <a:p>
            <a:r>
              <a:rPr lang="en-US" dirty="0" err="1"/>
              <a:t>Jinekolojik</a:t>
            </a:r>
            <a:r>
              <a:rPr lang="en-US" dirty="0"/>
              <a:t> </a:t>
            </a:r>
            <a:r>
              <a:rPr lang="en-US" dirty="0" err="1"/>
              <a:t>kanserler</a:t>
            </a:r>
            <a:r>
              <a:rPr lang="en-US" dirty="0"/>
              <a:t> (over, </a:t>
            </a:r>
            <a:r>
              <a:rPr lang="en-US" dirty="0" err="1"/>
              <a:t>serviks</a:t>
            </a:r>
            <a:r>
              <a:rPr lang="en-US" dirty="0"/>
              <a:t>, endometrium CA)</a:t>
            </a:r>
          </a:p>
        </p:txBody>
      </p:sp>
    </p:spTree>
    <p:extLst>
      <p:ext uri="{BB962C8B-B14F-4D97-AF65-F5344CB8AC3E}">
        <p14:creationId xmlns:p14="http://schemas.microsoft.com/office/powerpoint/2010/main" val="56455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9DA2F5D-A46D-C342-A61A-3139EF97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978896" cy="128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46295-72EA-4144-AD28-2E2EFD4E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TR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7E3B1CF-17B5-EA47-9140-F3BA85DA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9677"/>
            <a:ext cx="8229600" cy="395759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TR" u="sng" dirty="0"/>
              <a:t>Robot asiste laparoskopik histerektomi;</a:t>
            </a:r>
          </a:p>
          <a:p>
            <a:pPr>
              <a:lnSpc>
                <a:spcPct val="150000"/>
              </a:lnSpc>
            </a:pPr>
            <a:r>
              <a:rPr lang="en-TR" dirty="0"/>
              <a:t>2004 AAGL “bening hastalıklarda histerektomi vajinal veya minimal invaziv yapılmalı.”</a:t>
            </a:r>
          </a:p>
          <a:p>
            <a:pPr>
              <a:lnSpc>
                <a:spcPct val="150000"/>
              </a:lnSpc>
            </a:pPr>
            <a:r>
              <a:rPr lang="en-TR" dirty="0"/>
              <a:t>Hastanede kalış ve txn oranı azalmakla birlikte maliyet halen yüksek.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7E34F-9C08-9441-96C1-4AB8DD1971E2}"/>
              </a:ext>
            </a:extLst>
          </p:cNvPr>
          <p:cNvSpPr txBox="1"/>
          <p:nvPr/>
        </p:nvSpPr>
        <p:spPr>
          <a:xfrm>
            <a:off x="457200" y="1417638"/>
            <a:ext cx="190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Arian SE, Munoz JL, Kim S, Falcone T. Robot Surg. 2017 Jan 23;4:7-18</a:t>
            </a:r>
            <a:r>
              <a:rPr lang="en-US" dirty="0"/>
              <a:t>. 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30535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949E-7514-AB46-A7A3-78DB677F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TR" u="sng" dirty="0"/>
              <a:t>Robotik endometriozis</a:t>
            </a:r>
          </a:p>
          <a:p>
            <a:pPr>
              <a:lnSpc>
                <a:spcPct val="170000"/>
              </a:lnSpc>
            </a:pPr>
            <a:r>
              <a:rPr lang="en-TR" dirty="0"/>
              <a:t>Belirgin skar, anatominin distorsiyonu, cerrahi planların kaybolması, pelvic organların immobilitesi</a:t>
            </a:r>
          </a:p>
          <a:p>
            <a:pPr>
              <a:lnSpc>
                <a:spcPct val="170000"/>
              </a:lnSpc>
            </a:pPr>
            <a:r>
              <a:rPr lang="en-TR" dirty="0"/>
              <a:t>Nezhat “kan kaybı, konversiyon oranı, komplikasyonlar, hastanede kalış açısından konvensiyonel LS ile fark yok”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TR" u="sng" dirty="0"/>
              <a:t>Robotik tubal reanatomozis</a:t>
            </a:r>
          </a:p>
          <a:p>
            <a:pPr>
              <a:lnSpc>
                <a:spcPct val="170000"/>
              </a:lnSpc>
            </a:pPr>
            <a:r>
              <a:rPr lang="en-TR" dirty="0"/>
              <a:t>Daha iyi vizualizasyon, kontrol ve hareket kabiliyeti.</a:t>
            </a:r>
          </a:p>
          <a:p>
            <a:pPr>
              <a:lnSpc>
                <a:spcPct val="170000"/>
              </a:lnSpc>
            </a:pPr>
            <a:r>
              <a:rPr lang="en-TR" dirty="0"/>
              <a:t>Operasyon süresi ve maliyet daha yüksek olmakla birlikte laparotomiye göre tam geri dönüş oranı daha yüksek.</a:t>
            </a:r>
          </a:p>
          <a:p>
            <a:endParaRPr lang="en-TR" dirty="0"/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61014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D415-E3BC-E347-9650-C60668178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TR" u="sng" dirty="0"/>
              <a:t>Robotik tubal reanatomozis</a:t>
            </a:r>
          </a:p>
          <a:p>
            <a:r>
              <a:rPr lang="en-TR" dirty="0"/>
              <a:t>Daha iyi vizualizasyon, kontrol ve hareket kabiliyeti.</a:t>
            </a:r>
          </a:p>
          <a:p>
            <a:r>
              <a:rPr lang="en-TR" dirty="0"/>
              <a:t>Operasyon süresi ve maliyet daha yüksek olmakla birlikte laparotomiye göre kişinin günlük yaşamına dönme süresi daha kısa.</a:t>
            </a:r>
          </a:p>
        </p:txBody>
      </p:sp>
    </p:spTree>
    <p:extLst>
      <p:ext uri="{BB962C8B-B14F-4D97-AF65-F5344CB8AC3E}">
        <p14:creationId xmlns:p14="http://schemas.microsoft.com/office/powerpoint/2010/main" val="588137972"/>
      </p:ext>
    </p:extLst>
  </p:cSld>
  <p:clrMapOvr>
    <a:masterClrMapping/>
  </p:clrMapOvr>
</p:sld>
</file>

<file path=ppt/theme/theme1.xml><?xml version="1.0" encoding="utf-8"?>
<a:theme xmlns:a="http://schemas.openxmlformats.org/drawingml/2006/main" name="Gövde_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övde_Tema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övde_Tema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övde_Tema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şlık/Teşekkür 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aşlık/Teşekkür 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ShowRepairView xmlns="http://schemas.microsoft.com/sharepoint/v3" xsi:nil="true"/>
    <ShowCombineView xmlns="http://schemas.microsoft.com/sharepoint/v3" xsi:nil="true"/>
    <xd_ProgID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F3BCF572677CA1449536326983C1ABB3" ma:contentTypeVersion="0" ma:contentTypeDescription="Bu formu doldurun." ma:contentTypeScope="" ma:versionID="65346f5107a77c19dfbb814b1aed18f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06f084d4c8f3f018c8b24cd76418f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Birleşik Görünüm Göster" ma:hidden="true" ma:internalName="ShowCombineView">
      <xsd:simpleType>
        <xsd:restriction base="dms:Text"/>
      </xsd:simpleType>
    </xsd:element>
    <xsd:element name="ShowRepairView" ma:index="10" nillable="true" ma:displayName="Onarım Görünümünü Göster" ma:hidden="true" ma:internalName="ShowRepairView">
      <xsd:simpleType>
        <xsd:restriction base="dms:Text"/>
      </xsd:simpleType>
    </xsd:element>
    <xsd:element name="TemplateUrl" ma:index="11" nillable="true" ma:displayName="Şablon Bağlantısı" ma:hidden="true" ma:internalName="TemplateUrl">
      <xsd:simpleType>
        <xsd:restriction base="dms:Text"/>
      </xsd:simpleType>
    </xsd:element>
    <xsd:element name="xd_ProgID" ma:index="12" nillable="true" ma:displayName="HTML Dosyası Bağlantısı" ma:hidden="true" ma:internalName="xd_Prog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A0CE4-9C0A-4C55-A0CC-2E4D57C138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BD9F66D-69CE-4F9B-B5FF-DEE40A2D8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7CF3B-FFD2-48FA-8289-1C90FD65C5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365</Words>
  <Application>Microsoft Macintosh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Gövde_Tema1</vt:lpstr>
      <vt:lpstr>Gövde_Tema2</vt:lpstr>
      <vt:lpstr>Gövde_Tema3</vt:lpstr>
      <vt:lpstr>Gövde_Tema4</vt:lpstr>
      <vt:lpstr>Başlık/Teşekkür Tema1</vt:lpstr>
      <vt:lpstr>Başlık/Teşekkür Tema2</vt:lpstr>
      <vt:lpstr>JİNEKOLOJİK OPERASYONLARDA ROBOTİK CERRAHİNİN YERİ </vt:lpstr>
      <vt:lpstr>PowerPoint Presentation</vt:lpstr>
      <vt:lpstr>PowerPoint Presentation</vt:lpstr>
      <vt:lpstr>PowerPoint Presentation</vt:lpstr>
      <vt:lpstr>PowerPoint Presentation</vt:lpstr>
      <vt:lpstr>Jinekolojik Cerrahide Kullanım Alanları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Ece Metin</dc:creator>
  <cp:lastModifiedBy>LARA ÖZBAŞLI</cp:lastModifiedBy>
  <cp:revision>98</cp:revision>
  <dcterms:created xsi:type="dcterms:W3CDTF">2017-09-08T13:45:34Z</dcterms:created>
  <dcterms:modified xsi:type="dcterms:W3CDTF">2022-02-23T21:05:02Z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0x01010100F3BCF572677CA1449536326983C1ABB3</vt:lpwstr>
  </property>
</Properties>
</file>