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62" r:id="rId2"/>
    <p:sldId id="263" r:id="rId3"/>
    <p:sldId id="264" r:id="rId4"/>
    <p:sldId id="286" r:id="rId5"/>
    <p:sldId id="442" r:id="rId6"/>
    <p:sldId id="443" r:id="rId7"/>
    <p:sldId id="444" r:id="rId8"/>
    <p:sldId id="445" r:id="rId9"/>
    <p:sldId id="447" r:id="rId10"/>
    <p:sldId id="446" r:id="rId11"/>
    <p:sldId id="449" r:id="rId12"/>
    <p:sldId id="501" r:id="rId13"/>
    <p:sldId id="457" r:id="rId14"/>
    <p:sldId id="459" r:id="rId15"/>
    <p:sldId id="467" r:id="rId16"/>
    <p:sldId id="460" r:id="rId17"/>
    <p:sldId id="466" r:id="rId18"/>
    <p:sldId id="424" r:id="rId19"/>
    <p:sldId id="315" r:id="rId20"/>
    <p:sldId id="472" r:id="rId21"/>
    <p:sldId id="491" r:id="rId22"/>
    <p:sldId id="471" r:id="rId23"/>
    <p:sldId id="492" r:id="rId24"/>
    <p:sldId id="316" r:id="rId25"/>
    <p:sldId id="473" r:id="rId26"/>
    <p:sldId id="494" r:id="rId27"/>
    <p:sldId id="498" r:id="rId28"/>
    <p:sldId id="317" r:id="rId29"/>
    <p:sldId id="321" r:id="rId30"/>
    <p:sldId id="322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503" r:id="rId44"/>
    <p:sldId id="352" r:id="rId45"/>
    <p:sldId id="478" r:id="rId46"/>
    <p:sldId id="477" r:id="rId47"/>
    <p:sldId id="479" r:id="rId48"/>
    <p:sldId id="480" r:id="rId49"/>
    <p:sldId id="482" r:id="rId50"/>
    <p:sldId id="357" r:id="rId51"/>
    <p:sldId id="358" r:id="rId52"/>
    <p:sldId id="483" r:id="rId53"/>
    <p:sldId id="422" r:id="rId54"/>
    <p:sldId id="271" r:id="rId55"/>
    <p:sldId id="426" r:id="rId56"/>
    <p:sldId id="411" r:id="rId57"/>
    <p:sldId id="412" r:id="rId58"/>
    <p:sldId id="413" r:id="rId59"/>
    <p:sldId id="414" r:id="rId60"/>
    <p:sldId id="415" r:id="rId61"/>
    <p:sldId id="416" r:id="rId62"/>
    <p:sldId id="272" r:id="rId63"/>
    <p:sldId id="495" r:id="rId64"/>
    <p:sldId id="496" r:id="rId65"/>
    <p:sldId id="427" r:id="rId66"/>
    <p:sldId id="497" r:id="rId67"/>
    <p:sldId id="386" r:id="rId68"/>
    <p:sldId id="385" r:id="rId69"/>
    <p:sldId id="502" r:id="rId70"/>
    <p:sldId id="392" r:id="rId71"/>
    <p:sldId id="393" r:id="rId72"/>
    <p:sldId id="432" r:id="rId73"/>
    <p:sldId id="433" r:id="rId74"/>
    <p:sldId id="434" r:id="rId75"/>
    <p:sldId id="435" r:id="rId76"/>
    <p:sldId id="436" r:id="rId77"/>
    <p:sldId id="394" r:id="rId78"/>
    <p:sldId id="508" r:id="rId79"/>
    <p:sldId id="398" r:id="rId80"/>
    <p:sldId id="404" r:id="rId81"/>
    <p:sldId id="405" r:id="rId82"/>
    <p:sldId id="406" r:id="rId83"/>
    <p:sldId id="407" r:id="rId84"/>
    <p:sldId id="409" r:id="rId85"/>
    <p:sldId id="437" r:id="rId86"/>
    <p:sldId id="439" r:id="rId87"/>
    <p:sldId id="438" r:id="rId88"/>
    <p:sldId id="362" r:id="rId89"/>
    <p:sldId id="364" r:id="rId90"/>
    <p:sldId id="365" r:id="rId91"/>
    <p:sldId id="507" r:id="rId92"/>
    <p:sldId id="366" r:id="rId93"/>
    <p:sldId id="367" r:id="rId94"/>
    <p:sldId id="368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  <p:sldId id="378" r:id="rId104"/>
    <p:sldId id="379" r:id="rId105"/>
    <p:sldId id="488" r:id="rId106"/>
    <p:sldId id="380" r:id="rId107"/>
    <p:sldId id="381" r:id="rId108"/>
    <p:sldId id="419" r:id="rId109"/>
    <p:sldId id="504" r:id="rId110"/>
    <p:sldId id="505" r:id="rId111"/>
    <p:sldId id="506" r:id="rId112"/>
    <p:sldId id="421" r:id="rId1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4814E-ED74-4677-AA60-DE39D904D455}" type="datetimeFigureOut">
              <a:rPr lang="fr-FR" smtClean="0"/>
              <a:pPr/>
              <a:t>25/02/2022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19AD6-1147-4404-8EFB-ECC05C29FDF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First, </a:t>
            </a:r>
            <a:r>
              <a:rPr lang="fr-FR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recall</a:t>
            </a:r>
            <a:r>
              <a:rPr lang="fr-FR" baseline="0" dirty="0"/>
              <a:t> the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recommendations</a:t>
            </a:r>
            <a:r>
              <a:rPr lang="fr-FR" baseline="0" dirty="0"/>
              <a:t> of </a:t>
            </a:r>
            <a:r>
              <a:rPr lang="fr-FR" baseline="0" dirty="0" err="1"/>
              <a:t>investigating</a:t>
            </a:r>
            <a:r>
              <a:rPr lang="fr-FR" baseline="0" dirty="0"/>
              <a:t> </a:t>
            </a:r>
            <a:r>
              <a:rPr lang="fr-FR" baseline="0"/>
              <a:t>an infertile couple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First, </a:t>
            </a:r>
            <a:r>
              <a:rPr lang="fr-FR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recall</a:t>
            </a:r>
            <a:r>
              <a:rPr lang="fr-FR" baseline="0" dirty="0"/>
              <a:t> the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recommendations</a:t>
            </a:r>
            <a:r>
              <a:rPr lang="fr-FR" baseline="0" dirty="0"/>
              <a:t> of </a:t>
            </a:r>
            <a:r>
              <a:rPr lang="fr-FR" baseline="0" dirty="0" err="1"/>
              <a:t>investigating</a:t>
            </a:r>
            <a:r>
              <a:rPr lang="fr-FR" baseline="0" dirty="0"/>
              <a:t> </a:t>
            </a:r>
            <a:r>
              <a:rPr lang="fr-FR" baseline="0"/>
              <a:t>an infertile couple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First, </a:t>
            </a:r>
            <a:r>
              <a:rPr lang="fr-FR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recall</a:t>
            </a:r>
            <a:r>
              <a:rPr lang="fr-FR" baseline="0" dirty="0"/>
              <a:t> the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recommendations</a:t>
            </a:r>
            <a:r>
              <a:rPr lang="fr-FR" baseline="0" dirty="0"/>
              <a:t> of </a:t>
            </a:r>
            <a:r>
              <a:rPr lang="fr-FR" baseline="0" dirty="0" err="1"/>
              <a:t>investigating</a:t>
            </a:r>
            <a:r>
              <a:rPr lang="fr-FR" baseline="0" dirty="0"/>
              <a:t> </a:t>
            </a:r>
            <a:r>
              <a:rPr lang="fr-FR" baseline="0"/>
              <a:t>an infertile couple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First, </a:t>
            </a:r>
            <a:r>
              <a:rPr lang="fr-FR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recall</a:t>
            </a:r>
            <a:r>
              <a:rPr lang="fr-FR" baseline="0" dirty="0"/>
              <a:t> the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recommendations</a:t>
            </a:r>
            <a:r>
              <a:rPr lang="fr-FR" baseline="0" dirty="0"/>
              <a:t> of </a:t>
            </a:r>
            <a:r>
              <a:rPr lang="fr-FR" baseline="0" dirty="0" err="1"/>
              <a:t>investigating</a:t>
            </a:r>
            <a:r>
              <a:rPr lang="fr-FR" baseline="0" dirty="0"/>
              <a:t> </a:t>
            </a:r>
            <a:r>
              <a:rPr lang="fr-FR" baseline="0"/>
              <a:t>an infertile couple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First, </a:t>
            </a:r>
            <a:r>
              <a:rPr lang="fr-FR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recall</a:t>
            </a:r>
            <a:r>
              <a:rPr lang="fr-FR" baseline="0" dirty="0"/>
              <a:t> the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recommendations</a:t>
            </a:r>
            <a:r>
              <a:rPr lang="fr-FR" baseline="0" dirty="0"/>
              <a:t> of </a:t>
            </a:r>
            <a:r>
              <a:rPr lang="fr-FR" baseline="0" dirty="0" err="1"/>
              <a:t>investigating</a:t>
            </a:r>
            <a:r>
              <a:rPr lang="fr-FR" baseline="0" dirty="0"/>
              <a:t> </a:t>
            </a:r>
            <a:r>
              <a:rPr lang="fr-FR" baseline="0"/>
              <a:t>an infertile couple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First, </a:t>
            </a:r>
            <a:r>
              <a:rPr lang="fr-FR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recall</a:t>
            </a:r>
            <a:r>
              <a:rPr lang="fr-FR" baseline="0" dirty="0"/>
              <a:t> the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recommendations</a:t>
            </a:r>
            <a:r>
              <a:rPr lang="fr-FR" baseline="0" dirty="0"/>
              <a:t> of </a:t>
            </a:r>
            <a:r>
              <a:rPr lang="fr-FR" baseline="0" dirty="0" err="1"/>
              <a:t>investigating</a:t>
            </a:r>
            <a:r>
              <a:rPr lang="fr-FR" baseline="0" dirty="0"/>
              <a:t> </a:t>
            </a:r>
            <a:r>
              <a:rPr lang="fr-FR" baseline="0"/>
              <a:t>an infertile couple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First, </a:t>
            </a:r>
            <a:r>
              <a:rPr lang="fr-FR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recall</a:t>
            </a:r>
            <a:r>
              <a:rPr lang="fr-FR" baseline="0" dirty="0"/>
              <a:t> the </a:t>
            </a:r>
            <a:r>
              <a:rPr lang="fr-FR" baseline="0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recommendations</a:t>
            </a:r>
            <a:r>
              <a:rPr lang="fr-FR" baseline="0" dirty="0"/>
              <a:t> of </a:t>
            </a:r>
            <a:r>
              <a:rPr lang="fr-FR" baseline="0" dirty="0" err="1"/>
              <a:t>investigating</a:t>
            </a:r>
            <a:r>
              <a:rPr lang="fr-FR" baseline="0" dirty="0"/>
              <a:t> </a:t>
            </a:r>
            <a:r>
              <a:rPr lang="fr-FR" baseline="0"/>
              <a:t>an infertile couple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95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96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97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98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99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100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101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102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103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104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105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106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107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108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FD76-63F9-4032-8B76-D0913B60A86C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0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0.png"/><Relationship Id="rId15" Type="http://schemas.openxmlformats.org/officeDocument/2006/relationships/image" Target="../media/image39.png"/><Relationship Id="rId10" Type="http://schemas.openxmlformats.org/officeDocument/2006/relationships/image" Target="../media/image40.jpeg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0.png"/><Relationship Id="rId15" Type="http://schemas.openxmlformats.org/officeDocument/2006/relationships/image" Target="../media/image39.png"/><Relationship Id="rId10" Type="http://schemas.openxmlformats.org/officeDocument/2006/relationships/image" Target="../media/image40.jpeg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1259632" y="5085184"/>
            <a:ext cx="64008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Amal Drizi, M.D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Independent consultant in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obstetrics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gynecology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Algiers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Algeria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 descr="C:\Users\Techsys\Downloads\logo_isge_claim_blue_scuro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12687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11560" y="6279703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5</a:t>
            </a:r>
            <a:r>
              <a:rPr lang="en-US" sz="2400" b="1" baseline="30000" dirty="0">
                <a:solidFill>
                  <a:srgbClr val="002060"/>
                </a:solidFill>
              </a:rPr>
              <a:t>th</a:t>
            </a:r>
            <a:r>
              <a:rPr lang="en-US" sz="2400" b="1" dirty="0">
                <a:solidFill>
                  <a:srgbClr val="002060"/>
                </a:solidFill>
              </a:rPr>
              <a:t> Minimally Invasive Gynecologic Surgery Congress 2022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1358" y="1772816"/>
            <a:ext cx="850112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002060"/>
                </a:solidFill>
              </a:rPr>
              <a:t>Evidence-based facts to consider for an optimal practice of hysteroscopy in symptomatic patients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12" y="0"/>
            <a:ext cx="4800600" cy="126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413505"/>
            <a:ext cx="1368152" cy="1239631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429000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429000"/>
            <a:ext cx="121615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9" name="Parchemin horizontal 18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orme libre 21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avec flèche 23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204864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Forme libre 26"/>
          <p:cNvSpPr/>
          <p:nvPr/>
        </p:nvSpPr>
        <p:spPr>
          <a:xfrm>
            <a:off x="1763688" y="1830553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1907704" y="3140968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628800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77072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35496" y="2711822"/>
            <a:ext cx="2286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Methodologically </a:t>
            </a:r>
            <a:r>
              <a:rPr lang="en-US" sz="16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analyse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all the experiments done with sugar and stones in the world</a:t>
            </a:r>
            <a:endParaRPr lang="fr-FR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432048" y="1840469"/>
            <a:ext cx="8388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How to make the difference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between transient and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chronic disorder? </a:t>
            </a:r>
            <a:endParaRPr kumimoji="0" 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432048" y="1840469"/>
            <a:ext cx="8388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How to make the difference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between transient and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chronic disorder? </a:t>
            </a:r>
            <a:endParaRPr kumimoji="0" 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3402285"/>
            <a:ext cx="74168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ADDITIONAL CRITERIA ARE NEEDED for 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chronic disorder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lang="fr-FR" sz="2400" b="1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432048" y="1840469"/>
            <a:ext cx="8388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How to make the difference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between transient and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chronic disorder? </a:t>
            </a:r>
            <a:endParaRPr kumimoji="0" 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3402285"/>
            <a:ext cx="741682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ADDITIONAL CRITERIA ARE NEEDED for 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chronic disorder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lang="fr-FR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O</a:t>
            </a: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ther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hysteroscopic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 criteria we are currently working on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314360"/>
            <a:ext cx="6223341" cy="528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F:\gharbi hidar_asma_1979-2-4__2019-02-18_181956\micropolyp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6024" y="2243054"/>
            <a:ext cx="2667146" cy="25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915816" y="2636912"/>
            <a:ext cx="444524" cy="726411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835696" y="3208416"/>
            <a:ext cx="635035" cy="726411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>
            <a:stCxn id="8" idx="6"/>
          </p:cNvCxnSpPr>
          <p:nvPr/>
        </p:nvCxnSpPr>
        <p:spPr>
          <a:xfrm>
            <a:off x="3360340" y="3000118"/>
            <a:ext cx="2435796" cy="572898"/>
          </a:xfrm>
          <a:prstGeom prst="straightConnector1">
            <a:avLst/>
          </a:prstGeom>
          <a:ln w="571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483768" y="3573016"/>
            <a:ext cx="2232248" cy="720080"/>
          </a:xfrm>
          <a:prstGeom prst="straightConnector1">
            <a:avLst/>
          </a:prstGeom>
          <a:ln w="571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03648" y="1640994"/>
            <a:ext cx="3339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kumimoji="0" lang="fr-F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432048" y="1840469"/>
            <a:ext cx="8388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How to make the difference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between transient and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chronic disorder? </a:t>
            </a:r>
            <a:endParaRPr kumimoji="0" 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3402285"/>
            <a:ext cx="741682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ADDITIONAL CRITERIA ARE NEEDED for 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chronic disorder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lang="fr-FR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O</a:t>
            </a: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ther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hysteroscopic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 criteria we are currently working on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314360"/>
            <a:ext cx="6223341" cy="528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F:\gharbi hidar_asma_1979-2-4__2019-02-18_181956\micropolyp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6024" y="2243054"/>
            <a:ext cx="2667146" cy="25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915816" y="2636912"/>
            <a:ext cx="444524" cy="726411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835696" y="3208416"/>
            <a:ext cx="635035" cy="726411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>
            <a:stCxn id="8" idx="6"/>
          </p:cNvCxnSpPr>
          <p:nvPr/>
        </p:nvCxnSpPr>
        <p:spPr>
          <a:xfrm>
            <a:off x="3360340" y="3000118"/>
            <a:ext cx="2435796" cy="572898"/>
          </a:xfrm>
          <a:prstGeom prst="straightConnector1">
            <a:avLst/>
          </a:prstGeom>
          <a:ln w="571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483768" y="3573016"/>
            <a:ext cx="2232248" cy="720080"/>
          </a:xfrm>
          <a:prstGeom prst="straightConnector1">
            <a:avLst/>
          </a:prstGeom>
          <a:ln w="571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03648" y="1640994"/>
            <a:ext cx="3339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kumimoji="0" lang="fr-F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60032" y="5229200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8433"/>
            <a:ext cx="4067944" cy="3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888432"/>
            <a:ext cx="381642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9512" y="6309320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pic>
        <p:nvPicPr>
          <p:cNvPr id="21" name="Picture 2" descr="G:\Documents\HANAFI   EP   BENYOUCEF   MALIKA\images HSC\NOMBREUX MICROPOLYPES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2350" y="2708920"/>
            <a:ext cx="4350170" cy="4248472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932040" y="6453336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432048" y="1840469"/>
            <a:ext cx="8388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How to make the difference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between transient and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chronic disorder? </a:t>
            </a:r>
            <a:endParaRPr kumimoji="0" 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3402285"/>
            <a:ext cx="741682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ADDITIONAL CRITERIA ARE NEEDED for 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chronic disorder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lang="fr-FR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O</a:t>
            </a: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ther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hysteroscopic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 criteria we are currently working on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314360"/>
            <a:ext cx="6223341" cy="528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F:\gharbi hidar_asma_1979-2-4__2019-02-18_181956\micropolyp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6024" y="2243054"/>
            <a:ext cx="2667146" cy="25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915816" y="2636912"/>
            <a:ext cx="444524" cy="726411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835696" y="3208416"/>
            <a:ext cx="635035" cy="726411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>
            <a:stCxn id="8" idx="6"/>
          </p:cNvCxnSpPr>
          <p:nvPr/>
        </p:nvCxnSpPr>
        <p:spPr>
          <a:xfrm>
            <a:off x="3360340" y="3000118"/>
            <a:ext cx="2435796" cy="572898"/>
          </a:xfrm>
          <a:prstGeom prst="straightConnector1">
            <a:avLst/>
          </a:prstGeom>
          <a:ln w="571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483768" y="3573016"/>
            <a:ext cx="2232248" cy="720080"/>
          </a:xfrm>
          <a:prstGeom prst="straightConnector1">
            <a:avLst/>
          </a:prstGeom>
          <a:ln w="571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03648" y="1640994"/>
            <a:ext cx="3339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kumimoji="0" lang="fr-F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60032" y="5229200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8433"/>
            <a:ext cx="4067944" cy="3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888432"/>
            <a:ext cx="381642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9512" y="6309320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pic>
        <p:nvPicPr>
          <p:cNvPr id="21" name="Picture 2" descr="G:\Documents\HANAFI   EP   BENYOUCEF   MALIKA\images HSC\NOMBREUX MICROPOLYPES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2350" y="2708920"/>
            <a:ext cx="4350170" cy="4248472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932040" y="6453336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1844824"/>
            <a:ext cx="619268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Ellipse 19"/>
          <p:cNvSpPr/>
          <p:nvPr/>
        </p:nvSpPr>
        <p:spPr>
          <a:xfrm>
            <a:off x="3779912" y="1772816"/>
            <a:ext cx="1872208" cy="1368152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547664" y="5517232"/>
            <a:ext cx="5904656" cy="1152128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/>
        </p:nvCxnSpPr>
        <p:spPr>
          <a:xfrm>
            <a:off x="3059832" y="5805264"/>
            <a:ext cx="2160240" cy="0"/>
          </a:xfrm>
          <a:prstGeom prst="line">
            <a:avLst/>
          </a:prstGeom>
          <a:ln w="2857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067944" y="6165304"/>
            <a:ext cx="3240360" cy="0"/>
          </a:xfrm>
          <a:prstGeom prst="line">
            <a:avLst/>
          </a:prstGeom>
          <a:ln w="2857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763688" y="6309320"/>
            <a:ext cx="5112568" cy="0"/>
          </a:xfrm>
          <a:prstGeom prst="line">
            <a:avLst/>
          </a:prstGeom>
          <a:ln w="2857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1701" y="-27384"/>
            <a:ext cx="6924675" cy="208597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1340768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The biopsy should be  performed within the site of the inflammatory lesions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4464496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8382" y="2276872"/>
            <a:ext cx="497205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432048" y="1840469"/>
            <a:ext cx="8388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How to make the difference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between transient and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chronic disorder? </a:t>
            </a:r>
            <a:endParaRPr kumimoji="0" 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3402285"/>
            <a:ext cx="74168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ADDITIONAL CRITERIA ARE NEEDED for 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chronic disorder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47251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O</a:t>
            </a:r>
            <a:r>
              <a:rPr lang="en-US" sz="2400" b="1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ther</a:t>
            </a:r>
            <a:r>
              <a:rPr lang="en-US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hysteroscopic</a:t>
            </a:r>
            <a:r>
              <a:rPr lang="en-US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 criteria we are currently working on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432048" y="1840469"/>
            <a:ext cx="8388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How to make the difference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between transient and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chronic disorder? </a:t>
            </a:r>
            <a:endParaRPr kumimoji="0" 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3402285"/>
            <a:ext cx="74168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Arial" pitchFamily="34" charset="0"/>
              </a:rPr>
              <a:t>ADDITIONAL CRITERIA ARE NEEDED for </a:t>
            </a:r>
            <a:r>
              <a:rPr lang="en-US" dirty="0">
                <a:latin typeface="Calibri" pitchFamily="34" charset="0"/>
                <a:ea typeface="Calibri" pitchFamily="34" charset="0"/>
                <a:cs typeface="Arial" pitchFamily="34" charset="0"/>
              </a:rPr>
              <a:t>chronic disorder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Micropolyps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47251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O</a:t>
            </a:r>
            <a:r>
              <a:rPr lang="en-US" sz="2400" b="1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ther</a:t>
            </a:r>
            <a:r>
              <a:rPr lang="en-US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hysteroscopic</a:t>
            </a:r>
            <a:r>
              <a:rPr lang="en-US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 criteria we are currently working 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1808" y="5429264"/>
            <a:ext cx="267268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To </a:t>
            </a:r>
            <a:r>
              <a:rPr lang="fr-FR" sz="2400" b="1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be</a:t>
            </a:r>
            <a:r>
              <a:rPr lang="fr-FR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fr-FR" sz="2400" b="1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continued</a:t>
            </a:r>
            <a:r>
              <a:rPr lang="fr-FR" sz="24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…</a:t>
            </a:r>
            <a:endParaRPr lang="en-US" sz="2400" b="1" dirty="0"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512" y="620688"/>
            <a:ext cx="74168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9512" y="972017"/>
            <a:ext cx="734481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C00000"/>
                </a:solidFill>
                <a:latin typeface="Comic Sans MS" pitchFamily="66" charset="0"/>
              </a:rPr>
              <a:t>Conclusion…</a:t>
            </a:r>
            <a:endParaRPr kumimoji="0" lang="fr-FR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5655" y="2521164"/>
            <a:ext cx="7848872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/>
              <a:t>EVIDENCE BASE THINKING</a:t>
            </a:r>
            <a:br>
              <a:rPr lang="en-US" sz="3600" b="1" dirty="0"/>
            </a:br>
            <a:r>
              <a:rPr lang="en-US" sz="3600" b="1" dirty="0"/>
              <a:t>+++</a:t>
            </a:r>
          </a:p>
          <a:p>
            <a:pPr algn="ctr"/>
            <a:r>
              <a:rPr lang="en-US" sz="3600" b="1" dirty="0"/>
              <a:t>All questions related to our practice</a:t>
            </a:r>
            <a:endParaRPr lang="fr-FR" sz="3600" b="1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8" name="Parchemin horizontal 17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EMB? FINAL TEST</a:t>
            </a:r>
            <a:endParaRPr lang="fr-FR" sz="3600" b="1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orme libre 24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cteur droit avec flèche 26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204864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orme libre 29"/>
          <p:cNvSpPr/>
          <p:nvPr/>
        </p:nvSpPr>
        <p:spPr>
          <a:xfrm>
            <a:off x="1763688" y="1830553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1907704" y="3140968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077072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96" y="2711822"/>
            <a:ext cx="2286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Methodologically </a:t>
            </a:r>
            <a:r>
              <a:rPr lang="en-US" sz="16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analyse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all the experiments done with sugar and stones in the world</a:t>
            </a:r>
            <a:endParaRPr lang="fr-FR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8" name="Parchemin horizontal 17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orme libre 24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cteur droit avec flèche 26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204864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orme libre 29"/>
          <p:cNvSpPr/>
          <p:nvPr/>
        </p:nvSpPr>
        <p:spPr>
          <a:xfrm>
            <a:off x="1763688" y="1830553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1907704" y="3140968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077072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96" y="2711822"/>
            <a:ext cx="2286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Methodologically </a:t>
            </a:r>
            <a:r>
              <a:rPr lang="en-US" sz="16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analyse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all the experiments done with sugar and stones in the world</a:t>
            </a:r>
            <a:endParaRPr lang="fr-FR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628800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79712" y="5085184"/>
            <a:ext cx="1512168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Parchemin horizontal 17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7056784" cy="429171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1" name="Forme libre 20"/>
          <p:cNvSpPr/>
          <p:nvPr/>
        </p:nvSpPr>
        <p:spPr>
          <a:xfrm>
            <a:off x="6444209" y="2840837"/>
            <a:ext cx="324011" cy="732180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2636913"/>
            <a:ext cx="1063648" cy="86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331640" y="1988840"/>
            <a:ext cx="4320480" cy="43204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349896" y="2156663"/>
            <a:ext cx="300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Sugar in a cup of hot tea with a bunch of mint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And enjoy it....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79712" y="5085184"/>
            <a:ext cx="1512168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Parchemin horizontal 17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7056784" cy="429171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1" name="Forme libre 20"/>
          <p:cNvSpPr/>
          <p:nvPr/>
        </p:nvSpPr>
        <p:spPr>
          <a:xfrm>
            <a:off x="6444209" y="2840837"/>
            <a:ext cx="324011" cy="732180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2636913"/>
            <a:ext cx="1063648" cy="86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331640" y="1988840"/>
            <a:ext cx="4320480" cy="43204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349896" y="2156663"/>
            <a:ext cx="300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Sugar in a cup of hot tea with a bunch of mint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And enjoy it....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67744" y="4933617"/>
            <a:ext cx="3168352" cy="101566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Clinical practice principled on EBM</a:t>
            </a:r>
            <a:endParaRPr lang="fr-FR" sz="3000" b="1" dirty="0">
              <a:solidFill>
                <a:srgbClr val="FFFF00"/>
              </a:solidFill>
            </a:endParaRPr>
          </a:p>
        </p:txBody>
      </p:sp>
      <p:sp>
        <p:nvSpPr>
          <p:cNvPr id="26" name="Flèche droite 25"/>
          <p:cNvSpPr/>
          <p:nvPr/>
        </p:nvSpPr>
        <p:spPr>
          <a:xfrm rot="3689936">
            <a:off x="2146952" y="4212618"/>
            <a:ext cx="936104" cy="50405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92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7504" y="2404045"/>
            <a:ext cx="20162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2800" b="1" dirty="0" err="1">
                <a:solidFill>
                  <a:srgbClr val="002060"/>
                </a:solidFill>
              </a:rPr>
              <a:t>Thank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you</a:t>
            </a:r>
            <a:r>
              <a:rPr lang="fr-FR" sz="2800" b="1" dirty="0">
                <a:solidFill>
                  <a:srgbClr val="002060"/>
                </a:solidFill>
              </a:rPr>
              <a:t> for </a:t>
            </a:r>
            <a:r>
              <a:rPr lang="fr-FR" sz="2800" b="1" dirty="0" err="1">
                <a:solidFill>
                  <a:srgbClr val="002060"/>
                </a:solidFill>
              </a:rPr>
              <a:t>your</a:t>
            </a:r>
            <a:r>
              <a:rPr lang="fr-FR" sz="2800" b="1" dirty="0">
                <a:solidFill>
                  <a:srgbClr val="002060"/>
                </a:solidFill>
              </a:rPr>
              <a:t> attention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7" name="Parchemin horizontal 16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0072" y="1916832"/>
            <a:ext cx="2880320" cy="113877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Systematic reviews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RCT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= </a:t>
            </a:r>
            <a:r>
              <a:rPr lang="en-US" b="1" dirty="0">
                <a:solidFill>
                  <a:srgbClr val="FF0000"/>
                </a:solidFill>
              </a:rPr>
              <a:t>highest </a:t>
            </a:r>
            <a:r>
              <a:rPr lang="fr-FR" b="1" dirty="0" err="1">
                <a:solidFill>
                  <a:srgbClr val="FF0000"/>
                </a:solidFill>
              </a:rPr>
              <a:t>quality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evidence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0" name="Parchemin horizontal 19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8" name="Triangle isocèle 17"/>
          <p:cNvSpPr/>
          <p:nvPr/>
        </p:nvSpPr>
        <p:spPr>
          <a:xfrm>
            <a:off x="3347864" y="1857364"/>
            <a:ext cx="2448272" cy="1931676"/>
          </a:xfrm>
          <a:prstGeom prst="triangle">
            <a:avLst>
              <a:gd name="adj" fmla="val 5329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I </a:t>
            </a:r>
            <a:r>
              <a:rPr lang="fr-FR" b="1" dirty="0" err="1">
                <a:solidFill>
                  <a:srgbClr val="FFFF00"/>
                </a:solidFill>
              </a:rPr>
              <a:t>just</a:t>
            </a:r>
            <a:r>
              <a:rPr lang="fr-FR" b="1" dirty="0">
                <a:solidFill>
                  <a:srgbClr val="FFFF00"/>
                </a:solidFill>
              </a:rPr>
              <a:t> know</a:t>
            </a:r>
          </a:p>
          <a:p>
            <a:pPr algn="ctr"/>
            <a:endParaRPr lang="fr-FR" dirty="0"/>
          </a:p>
          <a:p>
            <a:pPr algn="ctr"/>
            <a:endParaRPr lang="fr-FR" sz="1600" dirty="0"/>
          </a:p>
        </p:txBody>
      </p:sp>
      <p:sp>
        <p:nvSpPr>
          <p:cNvPr id="24" name="Rectangle 23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20072" y="1916832"/>
            <a:ext cx="2880320" cy="113877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Systematic reviews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RCT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= </a:t>
            </a:r>
            <a:r>
              <a:rPr lang="en-US" b="1" dirty="0">
                <a:solidFill>
                  <a:srgbClr val="FF0000"/>
                </a:solidFill>
              </a:rPr>
              <a:t>highest </a:t>
            </a:r>
            <a:r>
              <a:rPr lang="fr-FR" b="1" dirty="0" err="1">
                <a:solidFill>
                  <a:srgbClr val="FF0000"/>
                </a:solidFill>
              </a:rPr>
              <a:t>quality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evidence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8584870">
            <a:off x="6828045" y="1554470"/>
            <a:ext cx="221457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 rot="2325645">
            <a:off x="6661177" y="1550127"/>
            <a:ext cx="253222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Parchemin horizontal 21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79712" y="5085184"/>
            <a:ext cx="1512168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20072" y="1916832"/>
            <a:ext cx="2880320" cy="113877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Systematic reviews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RCT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= </a:t>
            </a:r>
            <a:r>
              <a:rPr lang="en-US" b="1" dirty="0">
                <a:solidFill>
                  <a:srgbClr val="FF0000"/>
                </a:solidFill>
              </a:rPr>
              <a:t>highest </a:t>
            </a:r>
            <a:r>
              <a:rPr lang="fr-FR" b="1" dirty="0" err="1">
                <a:solidFill>
                  <a:srgbClr val="FF0000"/>
                </a:solidFill>
              </a:rPr>
              <a:t>quality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evidence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584870">
            <a:off x="6828045" y="1554470"/>
            <a:ext cx="221457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 rot="2325645">
            <a:off x="6661177" y="1550127"/>
            <a:ext cx="253222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/>
          <p:cNvSpPr/>
          <p:nvPr/>
        </p:nvSpPr>
        <p:spPr>
          <a:xfrm>
            <a:off x="395536" y="1857364"/>
            <a:ext cx="8064896" cy="4451956"/>
          </a:xfrm>
          <a:prstGeom prst="triangle">
            <a:avLst>
              <a:gd name="adj" fmla="val 5329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b="1" dirty="0">
              <a:solidFill>
                <a:srgbClr val="FFFF00"/>
              </a:solidFill>
            </a:endParaRPr>
          </a:p>
          <a:p>
            <a:pPr algn="ctr"/>
            <a:r>
              <a:rPr lang="fr-FR" sz="4800" b="1" dirty="0">
                <a:solidFill>
                  <a:srgbClr val="FFFF00"/>
                </a:solidFill>
              </a:rPr>
              <a:t>I </a:t>
            </a:r>
            <a:r>
              <a:rPr lang="fr-FR" sz="4800" b="1" dirty="0" err="1">
                <a:solidFill>
                  <a:srgbClr val="FFFF00"/>
                </a:solidFill>
              </a:rPr>
              <a:t>just</a:t>
            </a:r>
            <a:r>
              <a:rPr lang="fr-FR" sz="4800" b="1" dirty="0">
                <a:solidFill>
                  <a:srgbClr val="FFFF00"/>
                </a:solidFill>
              </a:rPr>
              <a:t> know</a:t>
            </a:r>
          </a:p>
          <a:p>
            <a:pPr algn="ctr"/>
            <a:endParaRPr lang="fr-FR" sz="3200" b="1" dirty="0">
              <a:solidFill>
                <a:srgbClr val="FFFF00"/>
              </a:solidFill>
            </a:endParaRPr>
          </a:p>
          <a:p>
            <a:pPr algn="ctr"/>
            <a:endParaRPr lang="fr-FR" b="1" dirty="0">
              <a:solidFill>
                <a:srgbClr val="FFFF00"/>
              </a:solidFill>
            </a:endParaRPr>
          </a:p>
          <a:p>
            <a:pPr algn="ctr"/>
            <a:endParaRPr lang="fr-FR" b="1" dirty="0">
              <a:solidFill>
                <a:srgbClr val="FFFF00"/>
              </a:solidFill>
            </a:endParaRPr>
          </a:p>
          <a:p>
            <a:pPr algn="ctr"/>
            <a:endParaRPr lang="fr-FR" b="1" dirty="0">
              <a:solidFill>
                <a:srgbClr val="FFFF00"/>
              </a:solidFill>
            </a:endParaRPr>
          </a:p>
          <a:p>
            <a:pPr algn="ctr"/>
            <a:endParaRPr lang="fr-FR" b="1" dirty="0">
              <a:solidFill>
                <a:srgbClr val="FFFF00"/>
              </a:solidFill>
            </a:endParaRPr>
          </a:p>
          <a:p>
            <a:pPr algn="ctr"/>
            <a:endParaRPr lang="fr-FR" dirty="0"/>
          </a:p>
          <a:p>
            <a:pPr algn="ctr"/>
            <a:endParaRPr lang="fr-FR" sz="1600" dirty="0"/>
          </a:p>
        </p:txBody>
      </p:sp>
      <p:sp>
        <p:nvSpPr>
          <p:cNvPr id="22" name="Parchemin horizontal 21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20072" y="1916832"/>
            <a:ext cx="2880320" cy="36933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Could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any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these</a:t>
            </a:r>
            <a:r>
              <a:rPr lang="fr-FR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8" name="Ellipse 17"/>
          <p:cNvSpPr/>
          <p:nvPr/>
        </p:nvSpPr>
        <p:spPr>
          <a:xfrm>
            <a:off x="2804290" y="2071678"/>
            <a:ext cx="4071966" cy="2214578"/>
          </a:xfrm>
          <a:prstGeom prst="ellipse">
            <a:avLst/>
          </a:prstGeom>
          <a:noFill/>
          <a:ln w="76200"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16" y="3516213"/>
            <a:ext cx="806229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357826"/>
            <a:ext cx="7650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3933056"/>
            <a:ext cx="691276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259632" y="4149080"/>
            <a:ext cx="655272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528" y="4437112"/>
            <a:ext cx="79208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1043608" y="2258544"/>
            <a:ext cx="6840760" cy="304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No conflicts of interest to disclose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16" y="3516213"/>
            <a:ext cx="806229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357826"/>
            <a:ext cx="7650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3933056"/>
            <a:ext cx="691276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059832" y="4437112"/>
            <a:ext cx="2520280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020272" y="4437112"/>
            <a:ext cx="100811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23528" y="4725144"/>
            <a:ext cx="136815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23528" y="5013176"/>
            <a:ext cx="136815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668344" y="4725144"/>
            <a:ext cx="360040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20072" y="1916832"/>
            <a:ext cx="2880320" cy="36933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Could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any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these</a:t>
            </a:r>
            <a:r>
              <a:rPr lang="fr-FR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940152" y="278092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We’ll</a:t>
            </a:r>
            <a:r>
              <a:rPr lang="fr-FR" dirty="0"/>
              <a:t> </a:t>
            </a:r>
            <a:r>
              <a:rPr lang="fr-FR" dirty="0" err="1"/>
              <a:t>explain</a:t>
            </a:r>
            <a:r>
              <a:rPr lang="fr-FR" dirty="0"/>
              <a:t> more </a:t>
            </a:r>
            <a:r>
              <a:rPr lang="fr-FR" dirty="0" err="1"/>
              <a:t>however</a:t>
            </a:r>
            <a:r>
              <a:rPr lang="fr-FR" dirty="0"/>
              <a:t> for </a:t>
            </a:r>
            <a:r>
              <a:rPr lang="fr-FR" dirty="0" err="1"/>
              <a:t>now</a:t>
            </a:r>
            <a:r>
              <a:rPr lang="fr-FR" dirty="0"/>
              <a:t>..</a:t>
            </a:r>
          </a:p>
        </p:txBody>
      </p:sp>
      <p:sp>
        <p:nvSpPr>
          <p:cNvPr id="22" name="Ellipse 21"/>
          <p:cNvSpPr/>
          <p:nvPr/>
        </p:nvSpPr>
        <p:spPr>
          <a:xfrm>
            <a:off x="1763688" y="5085184"/>
            <a:ext cx="5760640" cy="360040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>
            <a:off x="683568" y="5013176"/>
            <a:ext cx="864096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16" y="3516213"/>
            <a:ext cx="806229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357826"/>
            <a:ext cx="7650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3933056"/>
            <a:ext cx="691276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339752" y="5013176"/>
            <a:ext cx="208823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156176" y="5013176"/>
            <a:ext cx="100811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20072" y="1916832"/>
            <a:ext cx="2880320" cy="36933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Could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any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these</a:t>
            </a:r>
            <a:r>
              <a:rPr lang="fr-FR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940152" y="278092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We’ll</a:t>
            </a:r>
            <a:r>
              <a:rPr lang="fr-FR" dirty="0"/>
              <a:t> </a:t>
            </a:r>
            <a:r>
              <a:rPr lang="fr-FR" dirty="0" err="1"/>
              <a:t>explain</a:t>
            </a:r>
            <a:r>
              <a:rPr lang="fr-FR" dirty="0"/>
              <a:t> more </a:t>
            </a:r>
            <a:r>
              <a:rPr lang="fr-FR" dirty="0" err="1"/>
              <a:t>however</a:t>
            </a:r>
            <a:r>
              <a:rPr lang="fr-FR" dirty="0"/>
              <a:t> for </a:t>
            </a:r>
            <a:r>
              <a:rPr lang="fr-FR" dirty="0" err="1"/>
              <a:t>now</a:t>
            </a:r>
            <a:r>
              <a:rPr lang="fr-FR" dirty="0"/>
              <a:t>..</a:t>
            </a:r>
          </a:p>
        </p:txBody>
      </p:sp>
      <p:sp>
        <p:nvSpPr>
          <p:cNvPr id="22" name="Ellipse 21"/>
          <p:cNvSpPr/>
          <p:nvPr/>
        </p:nvSpPr>
        <p:spPr>
          <a:xfrm>
            <a:off x="1763688" y="4221088"/>
            <a:ext cx="5760640" cy="360040"/>
          </a:xfrm>
          <a:prstGeom prst="ellipse">
            <a:avLst/>
          </a:prstGeom>
          <a:noFill/>
          <a:ln w="76200"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>
            <a:off x="683568" y="4149080"/>
            <a:ext cx="864096" cy="432048"/>
          </a:xfrm>
          <a:prstGeom prst="rightArrow">
            <a:avLst/>
          </a:prstGeom>
          <a:solidFill>
            <a:srgbClr val="D834CC"/>
          </a:solidFill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38" y="4133872"/>
            <a:ext cx="80787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643314"/>
            <a:ext cx="792961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262" y="3286124"/>
            <a:ext cx="6807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8"/>
          <p:cNvCxnSpPr/>
          <p:nvPr/>
        </p:nvCxnSpPr>
        <p:spPr>
          <a:xfrm>
            <a:off x="467544" y="3861048"/>
            <a:ext cx="741682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8" y="3573016"/>
            <a:ext cx="7632848" cy="288032"/>
          </a:xfrm>
          <a:prstGeom prst="rect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95536" y="3933056"/>
            <a:ext cx="1152128" cy="288032"/>
          </a:xfrm>
          <a:prstGeom prst="rect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38" y="4133872"/>
            <a:ext cx="80787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643314"/>
            <a:ext cx="792961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262" y="3286124"/>
            <a:ext cx="6807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8"/>
          <p:cNvCxnSpPr/>
          <p:nvPr/>
        </p:nvCxnSpPr>
        <p:spPr>
          <a:xfrm>
            <a:off x="2915816" y="4797152"/>
            <a:ext cx="453650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131840" y="4149080"/>
            <a:ext cx="201622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5013176"/>
            <a:ext cx="223224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38" y="4133872"/>
            <a:ext cx="80787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643314"/>
            <a:ext cx="792961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262" y="3286124"/>
            <a:ext cx="6807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8"/>
          <p:cNvCxnSpPr/>
          <p:nvPr/>
        </p:nvCxnSpPr>
        <p:spPr>
          <a:xfrm>
            <a:off x="2915816" y="4797152"/>
            <a:ext cx="453650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131840" y="4149080"/>
            <a:ext cx="201622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99792" y="5085184"/>
            <a:ext cx="5400600" cy="288032"/>
          </a:xfrm>
          <a:prstGeom prst="rect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95536" y="5373216"/>
            <a:ext cx="1440160" cy="288032"/>
          </a:xfrm>
          <a:prstGeom prst="rect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5013176"/>
            <a:ext cx="223224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38" y="4133872"/>
            <a:ext cx="80787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643314"/>
            <a:ext cx="792961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262" y="3286124"/>
            <a:ext cx="6807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8"/>
          <p:cNvCxnSpPr/>
          <p:nvPr/>
        </p:nvCxnSpPr>
        <p:spPr>
          <a:xfrm>
            <a:off x="1835696" y="6165304"/>
            <a:ext cx="3672408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131840" y="4149080"/>
            <a:ext cx="201622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1259632" y="6453336"/>
            <a:ext cx="417646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332656"/>
            <a:ext cx="741682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/>
          </a:p>
        </p:txBody>
      </p:sp>
      <p:sp>
        <p:nvSpPr>
          <p:cNvPr id="4" name="ZoneTexte 3"/>
          <p:cNvSpPr txBox="1"/>
          <p:nvPr/>
        </p:nvSpPr>
        <p:spPr>
          <a:xfrm>
            <a:off x="323528" y="54868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002060"/>
                </a:solidFill>
              </a:rPr>
              <a:t>What</a:t>
            </a:r>
            <a:r>
              <a:rPr lang="fr-FR" sz="3600" b="1" dirty="0">
                <a:solidFill>
                  <a:srgbClr val="002060"/>
                </a:solidFill>
              </a:rPr>
              <a:t> about </a:t>
            </a:r>
            <a:r>
              <a:rPr lang="en-US" sz="3600" b="1" dirty="0">
                <a:solidFill>
                  <a:srgbClr val="002060"/>
                </a:solidFill>
              </a:rPr>
              <a:t>symptomatic patients?</a:t>
            </a:r>
            <a:endParaRPr lang="fr-FR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332656"/>
            <a:ext cx="741682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548680"/>
            <a:ext cx="734481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The </a:t>
            </a: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patient’s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complaints…</a:t>
            </a:r>
            <a:endParaRPr kumimoji="0" lang="fr-FR" sz="3200" b="1" i="0" u="none" strike="noStrike" cap="none" normalizeH="0" baseline="0" dirty="0">
              <a:ln>
                <a:noFill/>
              </a:ln>
              <a:solidFill>
                <a:srgbClr val="233818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2708920"/>
            <a:ext cx="734481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Abnormal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</a:t>
            </a: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Uterine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</a:t>
            </a: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Bleeding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(AUB)</a:t>
            </a:r>
            <a:endParaRPr kumimoji="0" lang="fr-FR" sz="3200" b="1" i="0" u="none" strike="noStrike" cap="none" normalizeH="0" baseline="0" dirty="0">
              <a:ln>
                <a:noFill/>
              </a:ln>
              <a:solidFill>
                <a:srgbClr val="233818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1988840"/>
            <a:ext cx="734481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 </a:t>
            </a: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Subfertility</a:t>
            </a:r>
            <a:endParaRPr kumimoji="0" lang="fr-FR" sz="3200" b="1" i="0" u="none" strike="noStrike" cap="none" normalizeH="0" baseline="0" dirty="0">
              <a:ln>
                <a:noFill/>
              </a:ln>
              <a:solidFill>
                <a:srgbClr val="233818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332656"/>
            <a:ext cx="741682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764704"/>
            <a:ext cx="734481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The </a:t>
            </a: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patient’s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complaint…</a:t>
            </a:r>
            <a:endParaRPr kumimoji="0" lang="fr-FR" sz="3200" b="1" i="0" u="none" strike="noStrike" cap="none" normalizeH="0" baseline="0" dirty="0">
              <a:ln>
                <a:noFill/>
              </a:ln>
              <a:solidFill>
                <a:srgbClr val="233818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2708920"/>
            <a:ext cx="734481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Abnormal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</a:t>
            </a: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Uterine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</a:t>
            </a:r>
            <a:r>
              <a:rPr lang="fr-FR" sz="3200" b="1" dirty="0" err="1">
                <a:solidFill>
                  <a:srgbClr val="233818"/>
                </a:solidFill>
                <a:latin typeface="Comic Sans MS" pitchFamily="66" charset="0"/>
              </a:rPr>
              <a:t>Bleeding</a:t>
            </a:r>
            <a:r>
              <a:rPr lang="fr-FR" sz="3200" b="1" dirty="0">
                <a:solidFill>
                  <a:srgbClr val="233818"/>
                </a:solidFill>
                <a:latin typeface="Comic Sans MS" pitchFamily="66" charset="0"/>
              </a:rPr>
              <a:t> (AUB)</a:t>
            </a:r>
            <a:endParaRPr kumimoji="0" lang="fr-FR" sz="3200" b="1" i="0" u="none" strike="noStrike" cap="none" normalizeH="0" baseline="0" dirty="0">
              <a:ln>
                <a:noFill/>
              </a:ln>
              <a:solidFill>
                <a:srgbClr val="233818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251520" y="2420888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51520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23528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796136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96136" y="2492896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796136" y="335699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796136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796136" y="4149080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51520" y="3284984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251520" y="2420888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</a:t>
            </a:r>
            <a:r>
              <a:rPr lang="fr-FR" b="1" dirty="0"/>
              <a:t>-COEIN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251520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</a:t>
            </a:r>
            <a:r>
              <a:rPr lang="fr-FR" b="1" dirty="0"/>
              <a:t>-COEIN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251520" y="3356992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</a:t>
            </a:r>
            <a:r>
              <a:rPr lang="fr-FR" b="1" dirty="0"/>
              <a:t>-COEIN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llipse 15"/>
          <p:cNvSpPr/>
          <p:nvPr/>
        </p:nvSpPr>
        <p:spPr>
          <a:xfrm>
            <a:off x="251520" y="3789040"/>
            <a:ext cx="360040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</a:t>
            </a:r>
            <a:r>
              <a:rPr lang="fr-FR" b="1" dirty="0"/>
              <a:t>-COEIN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llipse 15"/>
          <p:cNvSpPr/>
          <p:nvPr/>
        </p:nvSpPr>
        <p:spPr>
          <a:xfrm>
            <a:off x="5796136" y="2420888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PALM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lipse 16"/>
          <p:cNvSpPr/>
          <p:nvPr/>
        </p:nvSpPr>
        <p:spPr>
          <a:xfrm>
            <a:off x="5796136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PALM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6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lipse 16"/>
          <p:cNvSpPr/>
          <p:nvPr/>
        </p:nvSpPr>
        <p:spPr>
          <a:xfrm>
            <a:off x="5796136" y="328498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PALM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16" name="Parchemin horizontal 15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Forme libre 34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Connecteur droit avec flèche 36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96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5796136" y="3789040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PALM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6429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496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llipse 15"/>
          <p:cNvSpPr/>
          <p:nvPr/>
        </p:nvSpPr>
        <p:spPr>
          <a:xfrm>
            <a:off x="5796136" y="4149080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PALM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251520" y="2420888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51520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23528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796136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96136" y="2492896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796136" y="335699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796136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796136" y="4149080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51520" y="3284984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-COEIN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332656"/>
            <a:ext cx="741682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23528" y="548680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An </a:t>
            </a:r>
            <a:r>
              <a:rPr lang="fr-FR" sz="2800" b="1" dirty="0" err="1">
                <a:solidFill>
                  <a:srgbClr val="002060"/>
                </a:solidFill>
              </a:rPr>
              <a:t>example</a:t>
            </a:r>
            <a:r>
              <a:rPr lang="fr-FR" sz="2800" b="1" dirty="0">
                <a:solidFill>
                  <a:srgbClr val="002060"/>
                </a:solidFill>
              </a:rPr>
              <a:t> about </a:t>
            </a:r>
            <a:r>
              <a:rPr lang="fr-FR" sz="2800" b="1" dirty="0" err="1">
                <a:solidFill>
                  <a:srgbClr val="002060"/>
                </a:solidFill>
              </a:rPr>
              <a:t>using</a:t>
            </a:r>
            <a:r>
              <a:rPr lang="fr-FR" sz="2800" b="1" dirty="0">
                <a:solidFill>
                  <a:srgbClr val="002060"/>
                </a:solidFill>
              </a:rPr>
              <a:t> EBM for a </a:t>
            </a:r>
            <a:r>
              <a:rPr lang="fr-FR" sz="2800" b="1" dirty="0" err="1">
                <a:solidFill>
                  <a:srgbClr val="002060"/>
                </a:solidFill>
              </a:rPr>
              <a:t>better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hysteroscopy</a:t>
            </a:r>
            <a:r>
              <a:rPr lang="fr-FR" sz="2800" b="1" dirty="0">
                <a:solidFill>
                  <a:srgbClr val="002060"/>
                </a:solidFill>
              </a:rPr>
              <a:t> in </a:t>
            </a:r>
            <a:r>
              <a:rPr lang="en-US" sz="2800" b="1" dirty="0">
                <a:solidFill>
                  <a:srgbClr val="002060"/>
                </a:solidFill>
              </a:rPr>
              <a:t>symptomatic patients?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251520" y="2420888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51520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23528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796136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96136" y="2492896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796136" y="335699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796136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796136" y="4149080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51520" y="3284984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-COEIN</a:t>
            </a: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4572008"/>
            <a:ext cx="1872208" cy="142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072074"/>
            <a:ext cx="187220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F:\Documents\ADJALI   EP   AOUFI   SIHEM\IMG-bc9ea90365ec841a7f07108f645854b4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571480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1357298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2928934"/>
            <a:ext cx="1857388" cy="157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Image 28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591073"/>
            <a:ext cx="1714512" cy="190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29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4581128"/>
            <a:ext cx="17716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Connecteur droit avec flèche 31"/>
          <p:cNvCxnSpPr/>
          <p:nvPr/>
        </p:nvCxnSpPr>
        <p:spPr>
          <a:xfrm flipV="1">
            <a:off x="1259632" y="1700808"/>
            <a:ext cx="432048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2123728" y="2492896"/>
            <a:ext cx="1224136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2339752" y="3573016"/>
            <a:ext cx="1800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2411760" y="4077072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899592" y="4077072"/>
            <a:ext cx="288032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6444208" y="4509120"/>
            <a:ext cx="79208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7236296" y="4509120"/>
            <a:ext cx="720080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529208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Isthmocele</a:t>
            </a:r>
            <a:r>
              <a:rPr lang="fr-FR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17240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RPOC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331640" y="1340768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2843808" y="162880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139952" y="299695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971600" y="5085184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2915816" y="4653136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59401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7403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251520" y="2420888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51520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23528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796136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96136" y="2492896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796136" y="335699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796136" y="371703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796136" y="4149080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51520" y="3284984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-COEIN</a:t>
            </a: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4572008"/>
            <a:ext cx="1872208" cy="142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072074"/>
            <a:ext cx="187220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F:\Documents\ADJALI   EP   AOUFI   SIHEM\IMG-bc9ea90365ec841a7f07108f645854b4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571480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1357298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2928934"/>
            <a:ext cx="1857388" cy="157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Image 28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591073"/>
            <a:ext cx="1714512" cy="190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29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4581128"/>
            <a:ext cx="17716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Connecteur droit avec flèche 31"/>
          <p:cNvCxnSpPr/>
          <p:nvPr/>
        </p:nvCxnSpPr>
        <p:spPr>
          <a:xfrm flipV="1">
            <a:off x="1259632" y="1700808"/>
            <a:ext cx="432048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2123728" y="2492896"/>
            <a:ext cx="1224136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2339752" y="3573016"/>
            <a:ext cx="1800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2411760" y="4077072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899592" y="4077072"/>
            <a:ext cx="288032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6444208" y="4509120"/>
            <a:ext cx="79208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7236296" y="4509120"/>
            <a:ext cx="720080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529208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Isthmocele</a:t>
            </a:r>
            <a:r>
              <a:rPr lang="fr-FR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17240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RPOC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331640" y="1340768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2843808" y="162880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139952" y="299695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971600" y="5085184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2915816" y="4653136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59401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7403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43570" y="1571042"/>
            <a:ext cx="1633540" cy="175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58082" y="1571042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Rectangle à coins arrondis 43"/>
          <p:cNvSpPr/>
          <p:nvPr/>
        </p:nvSpPr>
        <p:spPr>
          <a:xfrm>
            <a:off x="3491880" y="0"/>
            <a:ext cx="2857520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SUBFERTILITY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32240" y="0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ZoneTexte 56"/>
          <p:cNvSpPr txBox="1"/>
          <p:nvPr/>
        </p:nvSpPr>
        <p:spPr>
          <a:xfrm>
            <a:off x="7452320" y="306896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5652120" y="306896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7604720" y="119675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652120" y="228790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Synechia</a:t>
            </a:r>
            <a:r>
              <a:rPr lang="fr-FR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948264" y="18864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Malformations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5796136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96136" y="2492896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-COEIN</a:t>
            </a:r>
          </a:p>
        </p:txBody>
      </p:sp>
      <p:sp>
        <p:nvSpPr>
          <p:cNvPr id="21" name="Rectangle 20"/>
          <p:cNvSpPr/>
          <p:nvPr/>
        </p:nvSpPr>
        <p:spPr>
          <a:xfrm rot="18584870">
            <a:off x="6930170" y="2329947"/>
            <a:ext cx="163853" cy="10078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 rot="2325645">
            <a:off x="6796266" y="2332189"/>
            <a:ext cx="166309" cy="1093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4572008"/>
            <a:ext cx="1872208" cy="142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072074"/>
            <a:ext cx="187220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F:\Documents\ADJALI   EP   AOUFI   SIHEM\IMG-bc9ea90365ec841a7f07108f645854b4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571480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1357298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2928934"/>
            <a:ext cx="1857388" cy="157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Image 29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591073"/>
            <a:ext cx="1714512" cy="190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28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4581128"/>
            <a:ext cx="17716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ZoneTexte 30"/>
          <p:cNvSpPr txBox="1"/>
          <p:nvPr/>
        </p:nvSpPr>
        <p:spPr>
          <a:xfrm>
            <a:off x="529208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Isthmocele</a:t>
            </a:r>
            <a:r>
              <a:rPr lang="fr-FR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17240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RPOC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331640" y="1340768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843808" y="162880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39952" y="299695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71600" y="5085184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915816" y="4653136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9401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7403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43570" y="1571042"/>
            <a:ext cx="1633540" cy="175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58082" y="1571042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Rectangle à coins arrondis 43"/>
          <p:cNvSpPr/>
          <p:nvPr/>
        </p:nvSpPr>
        <p:spPr>
          <a:xfrm>
            <a:off x="3491880" y="0"/>
            <a:ext cx="2857520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SUBFERTILITY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32240" y="0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ZoneTexte 45"/>
          <p:cNvSpPr txBox="1"/>
          <p:nvPr/>
        </p:nvSpPr>
        <p:spPr>
          <a:xfrm>
            <a:off x="7452320" y="306896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652120" y="306896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604720" y="119675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5652120" y="228790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Synechia</a:t>
            </a:r>
            <a:r>
              <a:rPr lang="fr-FR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948264" y="18864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Malformations</a:t>
            </a:r>
          </a:p>
        </p:txBody>
      </p:sp>
      <p:sp>
        <p:nvSpPr>
          <p:cNvPr id="51" name="Rectangle 50"/>
          <p:cNvSpPr/>
          <p:nvPr/>
        </p:nvSpPr>
        <p:spPr>
          <a:xfrm rot="2325645">
            <a:off x="2520910" y="330311"/>
            <a:ext cx="241406" cy="67688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 rot="19395693">
            <a:off x="2871162" y="160023"/>
            <a:ext cx="250641" cy="7055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 rot="18584870">
            <a:off x="7330600" y="559599"/>
            <a:ext cx="197531" cy="26235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 rot="2325645">
            <a:off x="7153660" y="442790"/>
            <a:ext cx="213637" cy="30734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 rot="18584870">
            <a:off x="7343710" y="3634283"/>
            <a:ext cx="197531" cy="26235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 rot="2325645">
            <a:off x="7166770" y="3517474"/>
            <a:ext cx="213637" cy="30734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6912768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5796136" y="2924944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96136" y="2492896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796136" y="335699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PALM -COEIN</a:t>
            </a:r>
          </a:p>
        </p:txBody>
      </p:sp>
      <p:sp>
        <p:nvSpPr>
          <p:cNvPr id="21" name="Rectangle 20"/>
          <p:cNvSpPr/>
          <p:nvPr/>
        </p:nvSpPr>
        <p:spPr>
          <a:xfrm rot="18584870">
            <a:off x="6930170" y="2329947"/>
            <a:ext cx="163853" cy="10078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 rot="2325645">
            <a:off x="6796266" y="2332189"/>
            <a:ext cx="166309" cy="1093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4572008"/>
            <a:ext cx="1872208" cy="142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072074"/>
            <a:ext cx="187220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F:\Documents\ADJALI   EP   AOUFI   SIHEM\IMG-bc9ea90365ec841a7f07108f645854b4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571480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1357298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2928934"/>
            <a:ext cx="1857388" cy="157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Image 29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591073"/>
            <a:ext cx="1714512" cy="190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28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4581128"/>
            <a:ext cx="17716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ZoneTexte 30"/>
          <p:cNvSpPr txBox="1"/>
          <p:nvPr/>
        </p:nvSpPr>
        <p:spPr>
          <a:xfrm>
            <a:off x="529208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Isthmocele</a:t>
            </a:r>
            <a:r>
              <a:rPr lang="fr-FR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172400" y="57332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RPOC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331640" y="1340768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843808" y="162880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39952" y="299695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71600" y="5085184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915816" y="4653136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9401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740352" y="623731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43570" y="1571042"/>
            <a:ext cx="1633540" cy="175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58082" y="1571042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Rectangle à coins arrondis 43"/>
          <p:cNvSpPr/>
          <p:nvPr/>
        </p:nvSpPr>
        <p:spPr>
          <a:xfrm>
            <a:off x="3491880" y="0"/>
            <a:ext cx="2857520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SUBFERTILITY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32240" y="0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ZoneTexte 45"/>
          <p:cNvSpPr txBox="1"/>
          <p:nvPr/>
        </p:nvSpPr>
        <p:spPr>
          <a:xfrm>
            <a:off x="7452320" y="306896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652120" y="3068960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604720" y="1196752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    A. Drizi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5652120" y="228790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Synechia</a:t>
            </a:r>
            <a:r>
              <a:rPr lang="fr-FR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948264" y="18864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Malformations</a:t>
            </a:r>
          </a:p>
        </p:txBody>
      </p:sp>
      <p:sp>
        <p:nvSpPr>
          <p:cNvPr id="51" name="Rectangle 50"/>
          <p:cNvSpPr/>
          <p:nvPr/>
        </p:nvSpPr>
        <p:spPr>
          <a:xfrm rot="2325645">
            <a:off x="2520910" y="330311"/>
            <a:ext cx="241406" cy="67688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 rot="19395693">
            <a:off x="2871162" y="160023"/>
            <a:ext cx="250641" cy="7055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 rot="18584870">
            <a:off x="7330600" y="559599"/>
            <a:ext cx="197531" cy="26235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 rot="2325645">
            <a:off x="7153660" y="442790"/>
            <a:ext cx="213637" cy="30734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 rot="18584870">
            <a:off x="7343710" y="3634283"/>
            <a:ext cx="197531" cy="26235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 rot="2325645">
            <a:off x="7166770" y="3517474"/>
            <a:ext cx="213637" cy="30734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96136" y="3356992"/>
            <a:ext cx="3086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Ellipse 58"/>
          <p:cNvSpPr/>
          <p:nvPr/>
        </p:nvSpPr>
        <p:spPr>
          <a:xfrm>
            <a:off x="5796136" y="3356992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2452698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lipse 16"/>
          <p:cNvSpPr/>
          <p:nvPr/>
        </p:nvSpPr>
        <p:spPr>
          <a:xfrm>
            <a:off x="5796136" y="3425580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PALM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  <p:sp>
        <p:nvSpPr>
          <p:cNvPr id="27" name="Rectangle 26"/>
          <p:cNvSpPr/>
          <p:nvPr/>
        </p:nvSpPr>
        <p:spPr>
          <a:xfrm rot="18584870">
            <a:off x="6930170" y="2329947"/>
            <a:ext cx="163853" cy="10078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2325645">
            <a:off x="6796266" y="2332189"/>
            <a:ext cx="166309" cy="1093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 rot="18584870">
            <a:off x="6907761" y="3715569"/>
            <a:ext cx="163853" cy="10078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 rot="2325645">
            <a:off x="6773857" y="3717811"/>
            <a:ext cx="166309" cy="1093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 rot="18584870">
            <a:off x="1864212" y="2353048"/>
            <a:ext cx="221457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 rot="2325645">
            <a:off x="1697344" y="2348705"/>
            <a:ext cx="253222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0982" y="571504"/>
            <a:ext cx="539115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5652120" y="2228671"/>
            <a:ext cx="33123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3600" b="1" dirty="0"/>
          </a:p>
          <a:p>
            <a:pPr algn="ctr"/>
            <a:endParaRPr lang="fr-FR" sz="3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5652120" y="3861048"/>
            <a:ext cx="33123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3600" b="1" dirty="0"/>
          </a:p>
          <a:p>
            <a:pPr algn="ctr"/>
            <a:endParaRPr lang="fr-FR" sz="36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373610"/>
            <a:ext cx="8964488" cy="24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373610"/>
            <a:ext cx="90011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21" y="237361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" y="2348880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2452698"/>
            <a:ext cx="8982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365104"/>
            <a:ext cx="4062189" cy="3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2606" y="4693518"/>
            <a:ext cx="5031482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lipse 16"/>
          <p:cNvSpPr/>
          <p:nvPr/>
        </p:nvSpPr>
        <p:spPr>
          <a:xfrm>
            <a:off x="5796136" y="3425580"/>
            <a:ext cx="28803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269369" y="4325034"/>
            <a:ext cx="1456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PALM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-</a:t>
            </a:r>
            <a:r>
              <a:rPr lang="fr-FR" b="1" dirty="0">
                <a:solidFill>
                  <a:srgbClr val="FF0000"/>
                </a:solidFill>
              </a:rPr>
              <a:t>COEIN</a:t>
            </a:r>
          </a:p>
        </p:txBody>
      </p:sp>
      <p:sp>
        <p:nvSpPr>
          <p:cNvPr id="27" name="Rectangle 26"/>
          <p:cNvSpPr/>
          <p:nvPr/>
        </p:nvSpPr>
        <p:spPr>
          <a:xfrm rot="18584870">
            <a:off x="6930170" y="2329947"/>
            <a:ext cx="163853" cy="10078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2325645">
            <a:off x="6796266" y="2332189"/>
            <a:ext cx="166309" cy="1093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 rot="18584870">
            <a:off x="6907761" y="3715569"/>
            <a:ext cx="163853" cy="10078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 rot="2325645">
            <a:off x="6773857" y="3717811"/>
            <a:ext cx="166309" cy="1093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 rot="18584870">
            <a:off x="1864212" y="2353048"/>
            <a:ext cx="221457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 rot="2325645">
            <a:off x="1697344" y="2348705"/>
            <a:ext cx="253222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0982" y="571504"/>
            <a:ext cx="539115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5652120" y="2228671"/>
            <a:ext cx="33123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3600" b="1" dirty="0"/>
          </a:p>
          <a:p>
            <a:pPr algn="ctr"/>
            <a:endParaRPr lang="fr-FR" sz="3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5652120" y="3861048"/>
            <a:ext cx="33123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3600" b="1" dirty="0"/>
          </a:p>
          <a:p>
            <a:pPr algn="ctr"/>
            <a:endParaRPr lang="fr-FR" sz="36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1331640" y="1052736"/>
            <a:ext cx="331236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Inflammatory</a:t>
            </a:r>
            <a:r>
              <a:rPr lang="fr-FR" sz="3200" b="1" dirty="0"/>
              <a:t> </a:t>
            </a:r>
            <a:r>
              <a:rPr lang="fr-FR" sz="3200" b="1" dirty="0" err="1"/>
              <a:t>disorders</a:t>
            </a:r>
            <a:endParaRPr lang="fr-FR" sz="3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7" name="Parchemin horizontal 16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orme libre 23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Connecteur droit avec flèche 25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488832" cy="5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11760" y="6093296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Algerie1.com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31640" y="467380"/>
            <a:ext cx="64807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Gengivitis</a:t>
            </a:r>
            <a:r>
              <a:rPr lang="en-US" b="1" dirty="0">
                <a:solidFill>
                  <a:srgbClr val="002060"/>
                </a:solidFill>
              </a:rPr>
              <a:t> : blood on teeth picture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4198031" cy="462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615633" y="3356992"/>
            <a:ext cx="16287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Spontaneous</a:t>
            </a: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bleeding</a:t>
            </a:r>
            <a:endParaRPr kumimoji="0" 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4198031" cy="462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615633" y="3356992"/>
            <a:ext cx="16287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Spontaneous</a:t>
            </a: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bleeding</a:t>
            </a:r>
            <a:endParaRPr kumimoji="0" 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82" y="571504"/>
            <a:ext cx="539115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83568" y="332656"/>
            <a:ext cx="7776864" cy="9361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 in </a:t>
            </a:r>
            <a:r>
              <a:rPr lang="fr-FR" sz="2800" b="1" dirty="0" err="1"/>
              <a:t>this</a:t>
            </a:r>
            <a:r>
              <a:rPr lang="fr-FR" sz="2800" b="1" dirty="0"/>
              <a:t> area?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31840" y="5229200"/>
            <a:ext cx="3312368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Inflammatory</a:t>
            </a:r>
            <a:r>
              <a:rPr lang="fr-FR" sz="3200" b="1" dirty="0"/>
              <a:t> </a:t>
            </a:r>
            <a:r>
              <a:rPr lang="fr-FR" sz="3200" b="1" dirty="0" err="1"/>
              <a:t>disorders</a:t>
            </a:r>
            <a:endParaRPr lang="fr-FR" sz="32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7784" y="2500306"/>
            <a:ext cx="3863750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 err="1">
                <a:latin typeface="Calibri" pitchFamily="34" charset="0"/>
                <a:ea typeface="Times New Roman" pitchFamily="18" charset="0"/>
                <a:cs typeface="Arial" pitchFamily="34" charset="0"/>
              </a:rPr>
              <a:t>Chronic</a:t>
            </a:r>
            <a:r>
              <a:rPr lang="fr-FR" sz="32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3200" b="1" dirty="0" err="1">
                <a:latin typeface="Calibri" pitchFamily="34" charset="0"/>
                <a:ea typeface="Times New Roman" pitchFamily="18" charset="0"/>
                <a:cs typeface="Arial" pitchFamily="34" charset="0"/>
              </a:rPr>
              <a:t>endometritis</a:t>
            </a:r>
            <a:r>
              <a:rPr lang="fr-FR" sz="32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fr-FR" sz="3200" dirty="0"/>
          </a:p>
        </p:txBody>
      </p:sp>
      <p:sp>
        <p:nvSpPr>
          <p:cNvPr id="7" name="Flèche vers le bas 6"/>
          <p:cNvSpPr/>
          <p:nvPr/>
        </p:nvSpPr>
        <p:spPr>
          <a:xfrm>
            <a:off x="3228530" y="3068960"/>
            <a:ext cx="2736304" cy="144016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148410" y="4509120"/>
            <a:ext cx="4896544" cy="165618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Gold standard : </a:t>
            </a:r>
            <a:r>
              <a:rPr lang="fr-FR" sz="2800" b="1" dirty="0" err="1">
                <a:solidFill>
                  <a:schemeClr val="tx1"/>
                </a:solidFill>
              </a:rPr>
              <a:t>antibiotic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  <a:r>
              <a:rPr lang="fr-FR" sz="2800" b="1" dirty="0" err="1">
                <a:solidFill>
                  <a:schemeClr val="tx1"/>
                </a:solidFill>
              </a:rPr>
              <a:t>therapy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870598" y="980728"/>
            <a:ext cx="3357586" cy="150019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Germs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/ plasma </a:t>
            </a:r>
            <a:r>
              <a:rPr lang="fr-FR" b="1" dirty="0" err="1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cells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Parchemin horizontal 10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err="1"/>
              <a:t>Definitions</a:t>
            </a:r>
            <a:endParaRPr lang="fr-FR" sz="36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8892480" cy="320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764704"/>
            <a:ext cx="5184576" cy="7387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7020272" y="1052736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195067"/>
            <a:ext cx="5138886" cy="6659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8892480" cy="320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764704"/>
            <a:ext cx="5184576" cy="7387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020272" y="1052736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195067"/>
            <a:ext cx="5138886" cy="6659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559" y="4740374"/>
            <a:ext cx="4162425" cy="704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933056"/>
            <a:ext cx="3960440" cy="7200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1520" y="4365104"/>
            <a:ext cx="38884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14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8892480" cy="320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764704"/>
            <a:ext cx="5184576" cy="7387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020272" y="1052736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3960440" cy="7200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195067"/>
            <a:ext cx="5138886" cy="6659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8892480" cy="320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764704"/>
            <a:ext cx="5184576" cy="7387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020272" y="1052736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3960440" cy="7200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195067"/>
            <a:ext cx="5138886" cy="6659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933056"/>
            <a:ext cx="4651202" cy="136472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8892480" cy="320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764704"/>
            <a:ext cx="5184576" cy="7387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020272" y="1052736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3960440" cy="7200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195067"/>
            <a:ext cx="5138886" cy="6659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933056"/>
            <a:ext cx="4651202" cy="136472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5373216"/>
            <a:ext cx="4680520" cy="142383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5364088" y="6021288"/>
            <a:ext cx="309634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499992" y="6741368"/>
            <a:ext cx="309634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220072" y="6525344"/>
            <a:ext cx="2160240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8892480" cy="320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764704"/>
            <a:ext cx="5184576" cy="7387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020272" y="1052736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661248"/>
            <a:ext cx="7560840" cy="845815"/>
          </a:xfrm>
          <a:prstGeom prst="rect">
            <a:avLst/>
          </a:prstGeom>
          <a:noFill/>
          <a:ln w="57150">
            <a:solidFill>
              <a:srgbClr val="D834CC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195067"/>
            <a:ext cx="5138886" cy="6659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933056"/>
            <a:ext cx="3960440" cy="7200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1520" y="4365104"/>
            <a:ext cx="38884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1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8" name="Parchemin horizontal 17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orme libre 19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cteur droit avec flèche 21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5" y="2204864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orme libre 29"/>
          <p:cNvSpPr/>
          <p:nvPr/>
        </p:nvSpPr>
        <p:spPr>
          <a:xfrm>
            <a:off x="1763688" y="1830553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1907704" y="3140968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789040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628800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077072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748464" cy="24482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924" y="2348880"/>
            <a:ext cx="6342459" cy="6480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2483768" y="2492896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 rot="10800000">
            <a:off x="3923928" y="3140968"/>
            <a:ext cx="108012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771800" y="4581128"/>
            <a:ext cx="36004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The first RCT about CE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748464" cy="24482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924" y="2348880"/>
            <a:ext cx="6342459" cy="6480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2483768" y="2492896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284984"/>
            <a:ext cx="8352928" cy="316835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7544" y="3933056"/>
            <a:ext cx="77768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7544" y="4293096"/>
            <a:ext cx="77768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236296" y="3645024"/>
            <a:ext cx="14401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2008" y="1340768"/>
            <a:ext cx="44999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332656"/>
            <a:ext cx="8748464" cy="209262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1691680" y="1268760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747" y="3020566"/>
            <a:ext cx="8069709" cy="192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5364088" y="3717032"/>
            <a:ext cx="2880320" cy="504056"/>
          </a:xfrm>
          <a:prstGeom prst="ellipse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240360" y="908720"/>
            <a:ext cx="233975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11560" y="3717032"/>
            <a:ext cx="504056" cy="504056"/>
          </a:xfrm>
          <a:prstGeom prst="ellipse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0072" y="1916832"/>
            <a:ext cx="2880320" cy="64633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RCTs</a:t>
            </a:r>
            <a:r>
              <a:rPr lang="fr-FR" b="1" dirty="0">
                <a:solidFill>
                  <a:srgbClr val="FF0000"/>
                </a:solidFill>
              </a:rPr>
              <a:t>: not </a:t>
            </a:r>
            <a:r>
              <a:rPr lang="fr-FR" b="1" dirty="0" err="1">
                <a:solidFill>
                  <a:srgbClr val="FF0000"/>
                </a:solidFill>
              </a:rPr>
              <a:t>supporting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germs</a:t>
            </a:r>
            <a:r>
              <a:rPr lang="fr-FR" b="1" dirty="0">
                <a:solidFill>
                  <a:srgbClr val="FF0000"/>
                </a:solidFill>
              </a:rPr>
              <a:t> and </a:t>
            </a:r>
            <a:r>
              <a:rPr lang="fr-FR" b="1" dirty="0" err="1">
                <a:solidFill>
                  <a:srgbClr val="FF0000"/>
                </a:solidFill>
              </a:rPr>
              <a:t>effectiveness</a:t>
            </a:r>
            <a:r>
              <a:rPr lang="fr-FR" b="1" dirty="0">
                <a:solidFill>
                  <a:srgbClr val="FF0000"/>
                </a:solidFill>
              </a:rPr>
              <a:t> of ATB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8584870">
            <a:off x="4667805" y="2215872"/>
            <a:ext cx="221457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2325645">
            <a:off x="4500937" y="2211529"/>
            <a:ext cx="253222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44624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/>
              <a:t>Systematic</a:t>
            </a:r>
            <a:r>
              <a:rPr lang="fr-FR" sz="2800" b="1" dirty="0"/>
              <a:t> </a:t>
            </a:r>
            <a:r>
              <a:rPr lang="fr-FR" sz="2800" b="1" dirty="0" err="1"/>
              <a:t>reviews</a:t>
            </a:r>
            <a:r>
              <a:rPr lang="fr-FR" sz="2800" b="1" dirty="0"/>
              <a:t> and </a:t>
            </a:r>
            <a:r>
              <a:rPr lang="fr-FR" sz="2800" b="1" dirty="0" err="1"/>
              <a:t>meta</a:t>
            </a:r>
            <a:r>
              <a:rPr lang="fr-FR" sz="2800" b="1" dirty="0"/>
              <a:t> analyses: </a:t>
            </a:r>
            <a:r>
              <a:rPr lang="fr-FR" sz="2800" b="1" dirty="0">
                <a:solidFill>
                  <a:srgbClr val="FFFF00"/>
                </a:solidFill>
              </a:rPr>
              <a:t>NO </a:t>
            </a:r>
            <a:r>
              <a:rPr lang="fr-FR" sz="2800" b="1" dirty="0" err="1">
                <a:solidFill>
                  <a:srgbClr val="FFFF00"/>
                </a:solidFill>
              </a:rPr>
              <a:t>RCTs</a:t>
            </a:r>
            <a:r>
              <a:rPr lang="fr-FR" sz="2800" b="1" dirty="0"/>
              <a:t>!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7200900" cy="1162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6841" y="1844824"/>
            <a:ext cx="3414172" cy="3600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5940152" y="1916832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19872" y="1196752"/>
            <a:ext cx="39604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843" y="2492896"/>
            <a:ext cx="794861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62139"/>
            <a:ext cx="7200800" cy="21431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2774" y="4797152"/>
            <a:ext cx="3576397" cy="28803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4067944" y="4797152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882977"/>
            <a:ext cx="7704856" cy="97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lipse 11"/>
          <p:cNvSpPr/>
          <p:nvPr/>
        </p:nvSpPr>
        <p:spPr>
          <a:xfrm>
            <a:off x="4572000" y="5877272"/>
            <a:ext cx="1152128" cy="360040"/>
          </a:xfrm>
          <a:prstGeom prst="ellipse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868144" y="2492896"/>
            <a:ext cx="864096" cy="360040"/>
          </a:xfrm>
          <a:prstGeom prst="ellipse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499992" y="2852936"/>
            <a:ext cx="4104456" cy="288032"/>
          </a:xfrm>
          <a:prstGeom prst="ellipse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83568" y="44624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/>
              <a:t>Systematic</a:t>
            </a:r>
            <a:r>
              <a:rPr lang="fr-FR" sz="2800" b="1" dirty="0"/>
              <a:t> </a:t>
            </a:r>
            <a:r>
              <a:rPr lang="fr-FR" sz="2800" b="1" dirty="0" err="1"/>
              <a:t>reviews</a:t>
            </a:r>
            <a:r>
              <a:rPr lang="fr-FR" sz="2800" b="1" dirty="0"/>
              <a:t> and </a:t>
            </a:r>
            <a:r>
              <a:rPr lang="fr-FR" sz="2800" b="1" dirty="0" err="1"/>
              <a:t>meta</a:t>
            </a:r>
            <a:r>
              <a:rPr lang="fr-FR" sz="2800" b="1" dirty="0"/>
              <a:t> analyses: </a:t>
            </a:r>
            <a:r>
              <a:rPr lang="fr-FR" sz="2800" b="1" dirty="0">
                <a:solidFill>
                  <a:srgbClr val="FFFF00"/>
                </a:solidFill>
              </a:rPr>
              <a:t>NO </a:t>
            </a:r>
            <a:r>
              <a:rPr lang="fr-FR" sz="2800" b="1" dirty="0" err="1">
                <a:solidFill>
                  <a:srgbClr val="FFFF00"/>
                </a:solidFill>
              </a:rPr>
              <a:t>RCTs</a:t>
            </a:r>
            <a:r>
              <a:rPr lang="fr-FR" sz="2800" b="1" dirty="0"/>
              <a:t>!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16832"/>
            <a:ext cx="3600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THE PYRAMID OF EVIDENCE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Trapèze 3"/>
          <p:cNvSpPr/>
          <p:nvPr/>
        </p:nvSpPr>
        <p:spPr>
          <a:xfrm>
            <a:off x="755576" y="5857150"/>
            <a:ext cx="7675785" cy="428628"/>
          </a:xfrm>
          <a:prstGeom prst="trapezoid">
            <a:avLst>
              <a:gd name="adj" fmla="val 10705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 opinions -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>
            <a:off x="3347864" y="1848072"/>
            <a:ext cx="2448272" cy="1931676"/>
          </a:xfrm>
          <a:prstGeom prst="triangle">
            <a:avLst>
              <a:gd name="adj" fmla="val 532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reviews</a:t>
            </a:r>
            <a:r>
              <a:rPr lang="fr-FR" dirty="0"/>
              <a:t> and </a:t>
            </a:r>
            <a:r>
              <a:rPr lang="fr-FR" dirty="0" err="1"/>
              <a:t>meta</a:t>
            </a:r>
            <a:r>
              <a:rPr lang="fr-FR" dirty="0"/>
              <a:t>-analyses</a:t>
            </a:r>
          </a:p>
          <a:p>
            <a:pPr algn="ctr"/>
            <a:endParaRPr lang="fr-FR" sz="1600" dirty="0"/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9" name="Trapèze 8"/>
          <p:cNvSpPr/>
          <p:nvPr/>
        </p:nvSpPr>
        <p:spPr>
          <a:xfrm>
            <a:off x="2440831" y="4143208"/>
            <a:ext cx="4291409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Cohort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6296" y="434652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Level</a:t>
            </a:r>
            <a:r>
              <a:rPr lang="fr-FR" b="1" dirty="0"/>
              <a:t> of </a:t>
            </a:r>
            <a:r>
              <a:rPr lang="fr-FR" b="1" dirty="0" err="1"/>
              <a:t>evidence</a:t>
            </a:r>
            <a:endParaRPr lang="fr-FR" b="1" dirty="0"/>
          </a:p>
        </p:txBody>
      </p:sp>
      <p:sp>
        <p:nvSpPr>
          <p:cNvPr id="12" name="Flèche vers le bas 11"/>
          <p:cNvSpPr/>
          <p:nvPr/>
        </p:nvSpPr>
        <p:spPr>
          <a:xfrm>
            <a:off x="8388424" y="4715852"/>
            <a:ext cx="432048" cy="158417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12"/>
          <p:cNvSpPr txBox="1"/>
          <p:nvPr/>
        </p:nvSpPr>
        <p:spPr>
          <a:xfrm>
            <a:off x="8316416" y="6444044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Lower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 rot="10800000">
            <a:off x="8388424" y="2051556"/>
            <a:ext cx="432048" cy="23042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ZoneTexte 14"/>
          <p:cNvSpPr txBox="1"/>
          <p:nvPr/>
        </p:nvSpPr>
        <p:spPr>
          <a:xfrm>
            <a:off x="8316416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Higher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574757"/>
            <a:ext cx="2880320" cy="646331"/>
          </a:xfrm>
          <a:prstGeom prst="rect">
            <a:avLst/>
          </a:prstGeom>
          <a:ln>
            <a:solidFill>
              <a:srgbClr val="D834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D834CC"/>
                </a:solidFill>
              </a:rPr>
              <a:t>The best possible </a:t>
            </a:r>
            <a:r>
              <a:rPr lang="fr-FR" b="1" dirty="0" err="1">
                <a:solidFill>
                  <a:srgbClr val="D834CC"/>
                </a:solidFill>
              </a:rPr>
              <a:t>available</a:t>
            </a:r>
            <a:r>
              <a:rPr lang="fr-FR" b="1" dirty="0">
                <a:solidFill>
                  <a:srgbClr val="D834CC"/>
                </a:solidFill>
              </a:rPr>
              <a:t> </a:t>
            </a:r>
            <a:r>
              <a:rPr lang="fr-FR" b="1" dirty="0" err="1">
                <a:solidFill>
                  <a:srgbClr val="D834CC"/>
                </a:solidFill>
              </a:rPr>
              <a:t>evidence</a:t>
            </a:r>
            <a:endParaRPr lang="fr-FR" b="1" dirty="0">
              <a:solidFill>
                <a:srgbClr val="D834C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8584870">
            <a:off x="4667805" y="2215872"/>
            <a:ext cx="221457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2325645">
            <a:off x="4500937" y="2211529"/>
            <a:ext cx="253222" cy="20882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1547664" y="4077072"/>
            <a:ext cx="6336704" cy="2736304"/>
          </a:xfrm>
          <a:prstGeom prst="ellipse">
            <a:avLst/>
          </a:prstGeom>
          <a:noFill/>
          <a:ln w="57150"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28596" y="785794"/>
            <a:ext cx="8501122" cy="22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Impaired Inflammatory State of the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Endometrium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(IISE)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7544" y="2993178"/>
            <a:ext cx="784887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000" dirty="0">
                <a:latin typeface="Calibri" pitchFamily="34" charset="0"/>
                <a:ea typeface="Calibri" pitchFamily="34" charset="0"/>
                <a:cs typeface="Arial" pitchFamily="34" charset="0"/>
              </a:rPr>
              <a:t>C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hronic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endometritis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(CE) 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multiple weaknesses and limits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! </a:t>
            </a:r>
            <a:endParaRPr kumimoji="0" 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496" y="481608"/>
            <a:ext cx="8058594" cy="52322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     new      concept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28596" y="785794"/>
            <a:ext cx="8501122" cy="22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Impaired Inflammatory State of the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Endometrium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(IISE)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8064896" cy="3024336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496" y="481608"/>
            <a:ext cx="8058594" cy="52322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     new      concept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28596" y="785794"/>
            <a:ext cx="8501122" cy="22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Impaired Inflammatory State of the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Endometrium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(IISE)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8064896" cy="3024336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496" y="481608"/>
            <a:ext cx="8058594" cy="52322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     new      concept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rot="937467">
            <a:off x="837713" y="3372361"/>
            <a:ext cx="7848872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/>
              <a:t>Evidence-based rethinking of endometrial inflammation starting from basic sciences</a:t>
            </a:r>
            <a:endParaRPr lang="fr-FR" sz="3600" b="1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8" name="Parchemin horizontal 17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orme libre 24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cteur droit avec flèche 26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204864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orme libre 29"/>
          <p:cNvSpPr/>
          <p:nvPr/>
        </p:nvSpPr>
        <p:spPr>
          <a:xfrm>
            <a:off x="1763688" y="1830553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1907704" y="3140968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628800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077072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avec flèche vers le haut 6"/>
          <p:cNvSpPr/>
          <p:nvPr/>
        </p:nvSpPr>
        <p:spPr>
          <a:xfrm rot="2002315">
            <a:off x="767833" y="2294081"/>
            <a:ext cx="2490323" cy="3732112"/>
          </a:xfrm>
          <a:prstGeom prst="upArrowCallout">
            <a:avLst>
              <a:gd name="adj1" fmla="val 24671"/>
              <a:gd name="adj2" fmla="val 8374"/>
              <a:gd name="adj3" fmla="val 20570"/>
              <a:gd name="adj4" fmla="val 53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5536" y="4244895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Why</a:t>
            </a:r>
            <a:r>
              <a:rPr lang="fr-FR" b="1" dirty="0"/>
              <a:t> « </a:t>
            </a:r>
            <a:r>
              <a:rPr lang="fr-FR" b="1" dirty="0" err="1"/>
              <a:t>impaired</a:t>
            </a:r>
            <a:r>
              <a:rPr lang="fr-FR" b="1" dirty="0"/>
              <a:t> »</a:t>
            </a:r>
          </a:p>
          <a:p>
            <a:pPr algn="ctr"/>
            <a:r>
              <a:rPr lang="fr-FR" b="1" dirty="0"/>
              <a:t>And not  «</a:t>
            </a:r>
            <a:r>
              <a:rPr lang="fr-FR" b="1" dirty="0" err="1"/>
              <a:t>endometritis</a:t>
            </a:r>
            <a:r>
              <a:rPr lang="fr-FR" b="1" dirty="0"/>
              <a:t> » or inflammation?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28596" y="785794"/>
            <a:ext cx="8501122" cy="22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Impaired Inflammatory State of the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Endometrium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(IISE)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avec flèche vers le haut 3"/>
          <p:cNvSpPr/>
          <p:nvPr/>
        </p:nvSpPr>
        <p:spPr>
          <a:xfrm rot="2002315">
            <a:off x="767833" y="2294081"/>
            <a:ext cx="2490323" cy="3732112"/>
          </a:xfrm>
          <a:prstGeom prst="upArrowCallout">
            <a:avLst>
              <a:gd name="adj1" fmla="val 24671"/>
              <a:gd name="adj2" fmla="val 8374"/>
              <a:gd name="adj3" fmla="val 20570"/>
              <a:gd name="adj4" fmla="val 53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5536" y="4244895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Why</a:t>
            </a:r>
            <a:r>
              <a:rPr lang="fr-FR" b="1" dirty="0"/>
              <a:t> « </a:t>
            </a:r>
            <a:r>
              <a:rPr lang="fr-FR" b="1" dirty="0" err="1"/>
              <a:t>impaired</a:t>
            </a:r>
            <a:r>
              <a:rPr lang="fr-FR" b="1" dirty="0"/>
              <a:t> »</a:t>
            </a:r>
          </a:p>
          <a:p>
            <a:pPr algn="ctr"/>
            <a:r>
              <a:rPr lang="fr-FR" b="1" dirty="0"/>
              <a:t>And not  «</a:t>
            </a:r>
            <a:r>
              <a:rPr lang="fr-FR" b="1" dirty="0" err="1"/>
              <a:t>endometritis</a:t>
            </a:r>
            <a:r>
              <a:rPr lang="fr-FR" b="1" dirty="0"/>
              <a:t> » or inflammation?</a:t>
            </a:r>
          </a:p>
        </p:txBody>
      </p:sp>
      <p:sp>
        <p:nvSpPr>
          <p:cNvPr id="7" name="Rectangle avec flèche vers le haut 6"/>
          <p:cNvSpPr/>
          <p:nvPr/>
        </p:nvSpPr>
        <p:spPr>
          <a:xfrm rot="19463804">
            <a:off x="5933257" y="2759356"/>
            <a:ext cx="2304256" cy="3732112"/>
          </a:xfrm>
          <a:prstGeom prst="upArrowCallout">
            <a:avLst>
              <a:gd name="adj1" fmla="val 24671"/>
              <a:gd name="adj2" fmla="val 8374"/>
              <a:gd name="adj3" fmla="val 0"/>
              <a:gd name="adj4" fmla="val 53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9336522">
            <a:off x="6376340" y="3950258"/>
            <a:ext cx="965381" cy="69616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9348196">
            <a:off x="5998581" y="2609790"/>
            <a:ext cx="504056" cy="178774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372200" y="4653136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 lot of </a:t>
            </a:r>
            <a:r>
              <a:rPr lang="fr-FR" b="1" dirty="0" err="1"/>
              <a:t>works</a:t>
            </a:r>
            <a:r>
              <a:rPr lang="fr-FR" b="1" dirty="0"/>
              <a:t>/ </a:t>
            </a:r>
            <a:r>
              <a:rPr lang="fr-FR" b="1" dirty="0" err="1"/>
              <a:t>evidence</a:t>
            </a:r>
            <a:r>
              <a:rPr lang="fr-FR" b="1" dirty="0"/>
              <a:t>: </a:t>
            </a:r>
            <a:r>
              <a:rPr lang="fr-FR" b="1" dirty="0" err="1"/>
              <a:t>endometrial</a:t>
            </a:r>
            <a:r>
              <a:rPr lang="fr-FR" b="1" dirty="0"/>
              <a:t> </a:t>
            </a:r>
            <a:r>
              <a:rPr lang="fr-FR" b="1" dirty="0">
                <a:solidFill>
                  <a:srgbClr val="FFFF00"/>
                </a:solidFill>
              </a:rPr>
              <a:t>inflammation = essential </a:t>
            </a:r>
            <a:r>
              <a:rPr lang="fr-FR" b="1" dirty="0" err="1">
                <a:solidFill>
                  <a:srgbClr val="FFFF00"/>
                </a:solidFill>
              </a:rPr>
              <a:t>physiological</a:t>
            </a:r>
            <a:r>
              <a:rPr lang="fr-FR" b="1" dirty="0">
                <a:solidFill>
                  <a:srgbClr val="FFFF00"/>
                </a:solidFill>
              </a:rPr>
              <a:t> component</a:t>
            </a:r>
          </a:p>
          <a:p>
            <a:pPr algn="ctr"/>
            <a:endParaRPr lang="fr-FR" b="1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28596" y="785794"/>
            <a:ext cx="8501122" cy="22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Impaired Inflammatory State of the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Endometrium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(IISE)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8460432" cy="208823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259632" y="1268760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07504" y="2924944"/>
            <a:ext cx="288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923928" y="2924944"/>
            <a:ext cx="2592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5576" y="26064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Endometritis</a:t>
            </a:r>
            <a:r>
              <a:rPr lang="en-US" sz="2800" b="1" dirty="0"/>
              <a:t> or endometrial inflammation is the basis of endometrial physiology</a:t>
            </a:r>
            <a:endParaRPr lang="fr-FR" sz="2800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8460432" cy="208823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8244408" cy="244827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259632" y="1268760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292080" y="3645024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55576" y="26064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Endometritis</a:t>
            </a:r>
            <a:r>
              <a:rPr lang="en-US" sz="2800" b="1" dirty="0"/>
              <a:t> or endometrial inflammation is the basis of endometrial physiology</a:t>
            </a:r>
            <a:endParaRPr lang="fr-FR" sz="2800" b="1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8460432" cy="208823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8244408" cy="244827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259632" y="1268760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292080" y="3645024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060848"/>
            <a:ext cx="8136904" cy="2631554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18" name="Ellipse 17"/>
          <p:cNvSpPr/>
          <p:nvPr/>
        </p:nvSpPr>
        <p:spPr>
          <a:xfrm>
            <a:off x="2987824" y="2204864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55576" y="26064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Endometritis</a:t>
            </a:r>
            <a:r>
              <a:rPr lang="en-US" sz="2800" b="1" dirty="0"/>
              <a:t> or endometrial inflammation is the basis of endometrial physiology</a:t>
            </a:r>
            <a:endParaRPr lang="fr-FR" sz="28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8460432" cy="208823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8244408" cy="244827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259632" y="1268760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292080" y="3645024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060848"/>
            <a:ext cx="8136904" cy="2631554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18" name="Ellipse 17"/>
          <p:cNvSpPr/>
          <p:nvPr/>
        </p:nvSpPr>
        <p:spPr>
          <a:xfrm>
            <a:off x="2987824" y="2204864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296294"/>
            <a:ext cx="7992888" cy="2788890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20" name="Ellipse 19"/>
          <p:cNvSpPr/>
          <p:nvPr/>
        </p:nvSpPr>
        <p:spPr>
          <a:xfrm>
            <a:off x="2843808" y="2492896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55576" y="26064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Endometritis</a:t>
            </a:r>
            <a:r>
              <a:rPr lang="en-US" sz="2800" b="1" dirty="0"/>
              <a:t> or endometrial inflammation is the basis of endometrial physiology</a:t>
            </a:r>
            <a:endParaRPr lang="fr-FR" sz="2800" b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8460432" cy="208823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8244408" cy="2448272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259632" y="1268760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292080" y="3645024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060848"/>
            <a:ext cx="8136904" cy="2631554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18" name="Ellipse 17"/>
          <p:cNvSpPr/>
          <p:nvPr/>
        </p:nvSpPr>
        <p:spPr>
          <a:xfrm>
            <a:off x="2987824" y="2204864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296294"/>
            <a:ext cx="7992888" cy="2788890"/>
          </a:xfrm>
          <a:prstGeom prst="rect">
            <a:avLst/>
          </a:prstGeom>
          <a:noFill/>
          <a:ln w="9525">
            <a:solidFill>
              <a:srgbClr val="233818"/>
            </a:solidFill>
            <a:miter lim="800000"/>
            <a:headEnd/>
            <a:tailEnd/>
          </a:ln>
        </p:spPr>
      </p:pic>
      <p:sp>
        <p:nvSpPr>
          <p:cNvPr id="20" name="Ellipse 19"/>
          <p:cNvSpPr/>
          <p:nvPr/>
        </p:nvSpPr>
        <p:spPr>
          <a:xfrm>
            <a:off x="2843808" y="2492896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2420888"/>
            <a:ext cx="7992888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Ellipse 21"/>
          <p:cNvSpPr/>
          <p:nvPr/>
        </p:nvSpPr>
        <p:spPr>
          <a:xfrm>
            <a:off x="2987824" y="2636912"/>
            <a:ext cx="100811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55576" y="26064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Endometritis</a:t>
            </a:r>
            <a:r>
              <a:rPr lang="en-US" sz="2800" b="1" dirty="0"/>
              <a:t> or endometrial inflammation is the basis of endometrial physiology</a:t>
            </a:r>
            <a:endParaRPr lang="fr-FR" sz="2800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:\My work\REFERENCES\endometrial leukocytes by FAROUK EL AWWAZI 99_The-distribution-of-stromal-endometrial-leukocytes-in-the-natural-cycl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9" y="2132856"/>
            <a:ext cx="6552728" cy="4392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60648"/>
            <a:ext cx="7128792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6093296"/>
            <a:ext cx="6264696" cy="5208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38" y="4133872"/>
            <a:ext cx="80787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643314"/>
            <a:ext cx="792961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262" y="3286124"/>
            <a:ext cx="6807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8"/>
          <p:cNvCxnSpPr/>
          <p:nvPr/>
        </p:nvCxnSpPr>
        <p:spPr>
          <a:xfrm>
            <a:off x="467544" y="3861048"/>
            <a:ext cx="7416824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8" y="3573016"/>
            <a:ext cx="7632848" cy="288032"/>
          </a:xfrm>
          <a:prstGeom prst="rect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95536" y="3933056"/>
            <a:ext cx="1152128" cy="288032"/>
          </a:xfrm>
          <a:prstGeom prst="rect">
            <a:avLst/>
          </a:prstGeom>
          <a:noFill/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 rot="10800000">
            <a:off x="8100392" y="3501008"/>
            <a:ext cx="720080" cy="720080"/>
          </a:xfrm>
          <a:prstGeom prst="rightArrow">
            <a:avLst/>
          </a:prstGeom>
          <a:solidFill>
            <a:srgbClr val="D834CC"/>
          </a:solidFill>
          <a:ln>
            <a:solidFill>
              <a:srgbClr val="D83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-329648"/>
            <a:ext cx="7992888" cy="6370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Comic Sans MS" pitchFamily="66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Comic Sans MS" pitchFamily="66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algn="ctr"/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algn="ctr"/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algn="ctr"/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algn="ctr"/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algn="ctr"/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algn="ctr"/>
            <a:endParaRPr lang="en-US" sz="2400" dirty="0"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0" y="908720"/>
            <a:ext cx="7128792" cy="1584176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FFFFFF"/>
                </a:solidFill>
                <a:latin typeface="Comic Sans MS" pitchFamily="66" charset="0"/>
              </a:rPr>
              <a:t>Basic concepts…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2"/>
          <p:cNvSpPr txBox="1"/>
          <p:nvPr/>
        </p:nvSpPr>
        <p:spPr>
          <a:xfrm>
            <a:off x="251520" y="5877272"/>
            <a:ext cx="8892480" cy="738664"/>
          </a:xfrm>
          <a:prstGeom prst="rect">
            <a:avLst/>
          </a:prstGeom>
          <a:solidFill>
            <a:srgbClr val="A9CD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Time-</a:t>
            </a:r>
            <a:r>
              <a:rPr lang="fr-FR" sz="1400" dirty="0" err="1"/>
              <a:t>dependent</a:t>
            </a:r>
            <a:r>
              <a:rPr lang="fr-FR" sz="1400" dirty="0"/>
              <a:t> fluctuations of the main </a:t>
            </a:r>
            <a:r>
              <a:rPr lang="fr-FR" sz="1400" dirty="0" err="1"/>
              <a:t>endometrial</a:t>
            </a:r>
            <a:r>
              <a:rPr lang="fr-FR" sz="1400" dirty="0"/>
              <a:t> </a:t>
            </a:r>
            <a:r>
              <a:rPr lang="fr-FR" sz="1400" dirty="0" err="1"/>
              <a:t>leukocyte</a:t>
            </a:r>
            <a:r>
              <a:rPr lang="fr-FR" sz="1400" dirty="0"/>
              <a:t> populations </a:t>
            </a:r>
            <a:r>
              <a:rPr lang="fr-FR" sz="1400" dirty="0" err="1"/>
              <a:t>throughout</a:t>
            </a:r>
            <a:r>
              <a:rPr lang="fr-FR" sz="1400" dirty="0"/>
              <a:t> the </a:t>
            </a:r>
            <a:r>
              <a:rPr lang="fr-FR" sz="1400" dirty="0" err="1"/>
              <a:t>menstrual</a:t>
            </a:r>
            <a:r>
              <a:rPr lang="fr-FR" sz="1400" dirty="0"/>
              <a:t> cycle and </a:t>
            </a:r>
            <a:r>
              <a:rPr lang="fr-FR" sz="1400" dirty="0" err="1"/>
              <a:t>early</a:t>
            </a:r>
            <a:r>
              <a:rPr lang="fr-FR" sz="1400" dirty="0"/>
              <a:t> </a:t>
            </a:r>
            <a:r>
              <a:rPr lang="fr-FR" sz="1400" dirty="0" err="1"/>
              <a:t>pregnancy</a:t>
            </a:r>
            <a:r>
              <a:rPr lang="fr-FR" sz="1400" dirty="0"/>
              <a:t>.</a:t>
            </a:r>
          </a:p>
          <a:p>
            <a:r>
              <a:rPr lang="pt-PT" sz="1400" b="1" dirty="0"/>
              <a:t>Drizi </a:t>
            </a:r>
            <a:r>
              <a:rPr lang="pt-PT" sz="1400" b="1" i="1" dirty="0"/>
              <a:t>et al. </a:t>
            </a:r>
            <a:r>
              <a:rPr lang="fr-FR" sz="1400" b="1" i="1" dirty="0" err="1"/>
              <a:t>Menopause</a:t>
            </a:r>
            <a:r>
              <a:rPr lang="fr-FR" sz="1400" b="1" i="1" dirty="0"/>
              <a:t> </a:t>
            </a:r>
            <a:r>
              <a:rPr lang="fr-FR" sz="1400" b="1" i="1" dirty="0" err="1"/>
              <a:t>Review</a:t>
            </a:r>
            <a:r>
              <a:rPr lang="fr-FR" sz="1400" b="1" i="1" dirty="0"/>
              <a:t>/</a:t>
            </a:r>
            <a:r>
              <a:rPr lang="fr-FR" sz="1400" b="1" i="1" dirty="0" err="1"/>
              <a:t>Przegląd</a:t>
            </a:r>
            <a:r>
              <a:rPr lang="fr-FR" sz="1400" b="1" i="1" dirty="0"/>
              <a:t> </a:t>
            </a:r>
            <a:r>
              <a:rPr lang="fr-FR" sz="1400" b="1" i="1" dirty="0" err="1"/>
              <a:t>Menopauzalny</a:t>
            </a:r>
            <a:r>
              <a:rPr lang="fr-FR" sz="1400" b="1" i="1" dirty="0"/>
              <a:t> 19(2) 2020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8892480" cy="57332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2276872"/>
            <a:ext cx="2952328" cy="32037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484784"/>
            <a:ext cx="1440160" cy="1952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1412776"/>
            <a:ext cx="4032448" cy="1847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47018" y="2348880"/>
            <a:ext cx="2292734" cy="2349304"/>
          </a:xfrm>
          <a:custGeom>
            <a:avLst/>
            <a:gdLst>
              <a:gd name="connsiteX0" fmla="*/ 67192 w 2430564"/>
              <a:gd name="connsiteY0" fmla="*/ 84406 h 2349304"/>
              <a:gd name="connsiteX1" fmla="*/ 95327 w 2430564"/>
              <a:gd name="connsiteY1" fmla="*/ 42203 h 2349304"/>
              <a:gd name="connsiteX2" fmla="*/ 137531 w 2430564"/>
              <a:gd name="connsiteY2" fmla="*/ 28135 h 2349304"/>
              <a:gd name="connsiteX3" fmla="*/ 193801 w 2430564"/>
              <a:gd name="connsiteY3" fmla="*/ 0 h 2349304"/>
              <a:gd name="connsiteX4" fmla="*/ 826847 w 2430564"/>
              <a:gd name="connsiteY4" fmla="*/ 14067 h 2349304"/>
              <a:gd name="connsiteX5" fmla="*/ 1136337 w 2430564"/>
              <a:gd name="connsiteY5" fmla="*/ 56270 h 2349304"/>
              <a:gd name="connsiteX6" fmla="*/ 1178540 w 2430564"/>
              <a:gd name="connsiteY6" fmla="*/ 70338 h 2349304"/>
              <a:gd name="connsiteX7" fmla="*/ 1248878 w 2430564"/>
              <a:gd name="connsiteY7" fmla="*/ 126609 h 2349304"/>
              <a:gd name="connsiteX8" fmla="*/ 1262946 w 2430564"/>
              <a:gd name="connsiteY8" fmla="*/ 168812 h 2349304"/>
              <a:gd name="connsiteX9" fmla="*/ 1291081 w 2430564"/>
              <a:gd name="connsiteY9" fmla="*/ 211015 h 2349304"/>
              <a:gd name="connsiteX10" fmla="*/ 1305149 w 2430564"/>
              <a:gd name="connsiteY10" fmla="*/ 393895 h 2349304"/>
              <a:gd name="connsiteX11" fmla="*/ 1333284 w 2430564"/>
              <a:gd name="connsiteY11" fmla="*/ 492369 h 2349304"/>
              <a:gd name="connsiteX12" fmla="*/ 1347352 w 2430564"/>
              <a:gd name="connsiteY12" fmla="*/ 548640 h 2349304"/>
              <a:gd name="connsiteX13" fmla="*/ 1389555 w 2430564"/>
              <a:gd name="connsiteY13" fmla="*/ 675249 h 2349304"/>
              <a:gd name="connsiteX14" fmla="*/ 1502097 w 2430564"/>
              <a:gd name="connsiteY14" fmla="*/ 759655 h 2349304"/>
              <a:gd name="connsiteX15" fmla="*/ 1544300 w 2430564"/>
              <a:gd name="connsiteY15" fmla="*/ 787790 h 2349304"/>
              <a:gd name="connsiteX16" fmla="*/ 1741247 w 2430564"/>
              <a:gd name="connsiteY16" fmla="*/ 829993 h 2349304"/>
              <a:gd name="connsiteX17" fmla="*/ 1811586 w 2430564"/>
              <a:gd name="connsiteY17" fmla="*/ 844061 h 2349304"/>
              <a:gd name="connsiteX18" fmla="*/ 1910060 w 2430564"/>
              <a:gd name="connsiteY18" fmla="*/ 900332 h 2349304"/>
              <a:gd name="connsiteX19" fmla="*/ 1966331 w 2430564"/>
              <a:gd name="connsiteY19" fmla="*/ 928467 h 2349304"/>
              <a:gd name="connsiteX20" fmla="*/ 2036669 w 2430564"/>
              <a:gd name="connsiteY20" fmla="*/ 998806 h 2349304"/>
              <a:gd name="connsiteX21" fmla="*/ 2078872 w 2430564"/>
              <a:gd name="connsiteY21" fmla="*/ 1026941 h 2349304"/>
              <a:gd name="connsiteX22" fmla="*/ 2135143 w 2430564"/>
              <a:gd name="connsiteY22" fmla="*/ 1083212 h 2349304"/>
              <a:gd name="connsiteX23" fmla="*/ 2163278 w 2430564"/>
              <a:gd name="connsiteY23" fmla="*/ 1139483 h 2349304"/>
              <a:gd name="connsiteX24" fmla="*/ 2233617 w 2430564"/>
              <a:gd name="connsiteY24" fmla="*/ 1209821 h 2349304"/>
              <a:gd name="connsiteX25" fmla="*/ 2289887 w 2430564"/>
              <a:gd name="connsiteY25" fmla="*/ 1294227 h 2349304"/>
              <a:gd name="connsiteX26" fmla="*/ 2303955 w 2430564"/>
              <a:gd name="connsiteY26" fmla="*/ 1350498 h 2349304"/>
              <a:gd name="connsiteX27" fmla="*/ 2346158 w 2430564"/>
              <a:gd name="connsiteY27" fmla="*/ 1434904 h 2349304"/>
              <a:gd name="connsiteX28" fmla="*/ 2360226 w 2430564"/>
              <a:gd name="connsiteY28" fmla="*/ 1491175 h 2349304"/>
              <a:gd name="connsiteX29" fmla="*/ 2374294 w 2430564"/>
              <a:gd name="connsiteY29" fmla="*/ 1561513 h 2349304"/>
              <a:gd name="connsiteX30" fmla="*/ 2402429 w 2430564"/>
              <a:gd name="connsiteY30" fmla="*/ 1645920 h 2349304"/>
              <a:gd name="connsiteX31" fmla="*/ 2430564 w 2430564"/>
              <a:gd name="connsiteY31" fmla="*/ 1758461 h 2349304"/>
              <a:gd name="connsiteX32" fmla="*/ 2402429 w 2430564"/>
              <a:gd name="connsiteY32" fmla="*/ 2025747 h 2349304"/>
              <a:gd name="connsiteX33" fmla="*/ 2388361 w 2430564"/>
              <a:gd name="connsiteY33" fmla="*/ 2082018 h 2349304"/>
              <a:gd name="connsiteX34" fmla="*/ 2318023 w 2430564"/>
              <a:gd name="connsiteY34" fmla="*/ 2166424 h 2349304"/>
              <a:gd name="connsiteX35" fmla="*/ 2303955 w 2430564"/>
              <a:gd name="connsiteY35" fmla="*/ 2208627 h 2349304"/>
              <a:gd name="connsiteX36" fmla="*/ 2233617 w 2430564"/>
              <a:gd name="connsiteY36" fmla="*/ 2264898 h 2349304"/>
              <a:gd name="connsiteX37" fmla="*/ 2205481 w 2430564"/>
              <a:gd name="connsiteY37" fmla="*/ 2293033 h 2349304"/>
              <a:gd name="connsiteX38" fmla="*/ 2121075 w 2430564"/>
              <a:gd name="connsiteY38" fmla="*/ 2349304 h 2349304"/>
              <a:gd name="connsiteX39" fmla="*/ 418884 w 2430564"/>
              <a:gd name="connsiteY39" fmla="*/ 2335237 h 2349304"/>
              <a:gd name="connsiteX40" fmla="*/ 376681 w 2430564"/>
              <a:gd name="connsiteY40" fmla="*/ 2321169 h 2349304"/>
              <a:gd name="connsiteX41" fmla="*/ 306343 w 2430564"/>
              <a:gd name="connsiteY41" fmla="*/ 2307101 h 2349304"/>
              <a:gd name="connsiteX42" fmla="*/ 236004 w 2430564"/>
              <a:gd name="connsiteY42" fmla="*/ 2236763 h 2349304"/>
              <a:gd name="connsiteX43" fmla="*/ 207869 w 2430564"/>
              <a:gd name="connsiteY43" fmla="*/ 2208627 h 2349304"/>
              <a:gd name="connsiteX44" fmla="*/ 165666 w 2430564"/>
              <a:gd name="connsiteY44" fmla="*/ 2124221 h 2349304"/>
              <a:gd name="connsiteX45" fmla="*/ 123463 w 2430564"/>
              <a:gd name="connsiteY45" fmla="*/ 2011680 h 2349304"/>
              <a:gd name="connsiteX46" fmla="*/ 109395 w 2430564"/>
              <a:gd name="connsiteY46" fmla="*/ 1871003 h 2349304"/>
              <a:gd name="connsiteX47" fmla="*/ 95327 w 2430564"/>
              <a:gd name="connsiteY47" fmla="*/ 1800664 h 2349304"/>
              <a:gd name="connsiteX48" fmla="*/ 81260 w 2430564"/>
              <a:gd name="connsiteY48" fmla="*/ 1674055 h 2349304"/>
              <a:gd name="connsiteX49" fmla="*/ 67192 w 2430564"/>
              <a:gd name="connsiteY49" fmla="*/ 1617784 h 2349304"/>
              <a:gd name="connsiteX50" fmla="*/ 53124 w 2430564"/>
              <a:gd name="connsiteY50" fmla="*/ 1547446 h 2349304"/>
              <a:gd name="connsiteX51" fmla="*/ 39057 w 2430564"/>
              <a:gd name="connsiteY51" fmla="*/ 1448972 h 2349304"/>
              <a:gd name="connsiteX52" fmla="*/ 10921 w 2430564"/>
              <a:gd name="connsiteY52" fmla="*/ 1266092 h 2349304"/>
              <a:gd name="connsiteX53" fmla="*/ 24989 w 2430564"/>
              <a:gd name="connsiteY53" fmla="*/ 323557 h 2349304"/>
              <a:gd name="connsiteX54" fmla="*/ 53124 w 2430564"/>
              <a:gd name="connsiteY54" fmla="*/ 239150 h 2349304"/>
              <a:gd name="connsiteX55" fmla="*/ 67192 w 2430564"/>
              <a:gd name="connsiteY55" fmla="*/ 196947 h 2349304"/>
              <a:gd name="connsiteX56" fmla="*/ 123463 w 2430564"/>
              <a:gd name="connsiteY56" fmla="*/ 112541 h 2349304"/>
              <a:gd name="connsiteX57" fmla="*/ 137531 w 2430564"/>
              <a:gd name="connsiteY57" fmla="*/ 56270 h 234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430564" h="2349304">
                <a:moveTo>
                  <a:pt x="67192" y="84406"/>
                </a:moveTo>
                <a:cubicBezTo>
                  <a:pt x="76570" y="70338"/>
                  <a:pt x="82125" y="52765"/>
                  <a:pt x="95327" y="42203"/>
                </a:cubicBezTo>
                <a:cubicBezTo>
                  <a:pt x="106906" y="32939"/>
                  <a:pt x="123901" y="33976"/>
                  <a:pt x="137531" y="28135"/>
                </a:cubicBezTo>
                <a:cubicBezTo>
                  <a:pt x="156806" y="19874"/>
                  <a:pt x="175044" y="9378"/>
                  <a:pt x="193801" y="0"/>
                </a:cubicBezTo>
                <a:cubicBezTo>
                  <a:pt x="404816" y="4689"/>
                  <a:pt x="616018" y="4028"/>
                  <a:pt x="826847" y="14067"/>
                </a:cubicBezTo>
                <a:cubicBezTo>
                  <a:pt x="935243" y="19229"/>
                  <a:pt x="1035021" y="27323"/>
                  <a:pt x="1136337" y="56270"/>
                </a:cubicBezTo>
                <a:cubicBezTo>
                  <a:pt x="1150595" y="60344"/>
                  <a:pt x="1165277" y="63706"/>
                  <a:pt x="1178540" y="70338"/>
                </a:cubicBezTo>
                <a:cubicBezTo>
                  <a:pt x="1214035" y="88085"/>
                  <a:pt x="1222708" y="100438"/>
                  <a:pt x="1248878" y="126609"/>
                </a:cubicBezTo>
                <a:cubicBezTo>
                  <a:pt x="1253567" y="140677"/>
                  <a:pt x="1256314" y="155549"/>
                  <a:pt x="1262946" y="168812"/>
                </a:cubicBezTo>
                <a:cubicBezTo>
                  <a:pt x="1270507" y="183934"/>
                  <a:pt x="1287965" y="194397"/>
                  <a:pt x="1291081" y="211015"/>
                </a:cubicBezTo>
                <a:cubicBezTo>
                  <a:pt x="1302348" y="271108"/>
                  <a:pt x="1298005" y="333174"/>
                  <a:pt x="1305149" y="393895"/>
                </a:cubicBezTo>
                <a:cubicBezTo>
                  <a:pt x="1309546" y="431269"/>
                  <a:pt x="1323279" y="457350"/>
                  <a:pt x="1333284" y="492369"/>
                </a:cubicBezTo>
                <a:cubicBezTo>
                  <a:pt x="1338595" y="510959"/>
                  <a:pt x="1341666" y="530161"/>
                  <a:pt x="1347352" y="548640"/>
                </a:cubicBezTo>
                <a:cubicBezTo>
                  <a:pt x="1360435" y="591159"/>
                  <a:pt x="1358099" y="643793"/>
                  <a:pt x="1389555" y="675249"/>
                </a:cubicBezTo>
                <a:cubicBezTo>
                  <a:pt x="1477519" y="763213"/>
                  <a:pt x="1408767" y="706325"/>
                  <a:pt x="1502097" y="759655"/>
                </a:cubicBezTo>
                <a:cubicBezTo>
                  <a:pt x="1516777" y="768043"/>
                  <a:pt x="1528850" y="780923"/>
                  <a:pt x="1544300" y="787790"/>
                </a:cubicBezTo>
                <a:cubicBezTo>
                  <a:pt x="1629645" y="825721"/>
                  <a:pt x="1643801" y="815001"/>
                  <a:pt x="1741247" y="829993"/>
                </a:cubicBezTo>
                <a:cubicBezTo>
                  <a:pt x="1764880" y="833629"/>
                  <a:pt x="1788140" y="839372"/>
                  <a:pt x="1811586" y="844061"/>
                </a:cubicBezTo>
                <a:cubicBezTo>
                  <a:pt x="1981658" y="929098"/>
                  <a:pt x="1770852" y="820786"/>
                  <a:pt x="1910060" y="900332"/>
                </a:cubicBezTo>
                <a:cubicBezTo>
                  <a:pt x="1928268" y="910736"/>
                  <a:pt x="1947574" y="919089"/>
                  <a:pt x="1966331" y="928467"/>
                </a:cubicBezTo>
                <a:cubicBezTo>
                  <a:pt x="1989777" y="951913"/>
                  <a:pt x="2009080" y="980413"/>
                  <a:pt x="2036669" y="998806"/>
                </a:cubicBezTo>
                <a:cubicBezTo>
                  <a:pt x="2050737" y="1008184"/>
                  <a:pt x="2066035" y="1015938"/>
                  <a:pt x="2078872" y="1026941"/>
                </a:cubicBezTo>
                <a:cubicBezTo>
                  <a:pt x="2099012" y="1044204"/>
                  <a:pt x="2135143" y="1083212"/>
                  <a:pt x="2135143" y="1083212"/>
                </a:cubicBezTo>
                <a:cubicBezTo>
                  <a:pt x="2144521" y="1101969"/>
                  <a:pt x="2150403" y="1122930"/>
                  <a:pt x="2163278" y="1139483"/>
                </a:cubicBezTo>
                <a:cubicBezTo>
                  <a:pt x="2183635" y="1165656"/>
                  <a:pt x="2233617" y="1209821"/>
                  <a:pt x="2233617" y="1209821"/>
                </a:cubicBezTo>
                <a:cubicBezTo>
                  <a:pt x="2277535" y="1341581"/>
                  <a:pt x="2205590" y="1146707"/>
                  <a:pt x="2289887" y="1294227"/>
                </a:cubicBezTo>
                <a:cubicBezTo>
                  <a:pt x="2299480" y="1311014"/>
                  <a:pt x="2298643" y="1331908"/>
                  <a:pt x="2303955" y="1350498"/>
                </a:cubicBezTo>
                <a:cubicBezTo>
                  <a:pt x="2318516" y="1401460"/>
                  <a:pt x="2315332" y="1388664"/>
                  <a:pt x="2346158" y="1434904"/>
                </a:cubicBezTo>
                <a:cubicBezTo>
                  <a:pt x="2350847" y="1453661"/>
                  <a:pt x="2356032" y="1472301"/>
                  <a:pt x="2360226" y="1491175"/>
                </a:cubicBezTo>
                <a:cubicBezTo>
                  <a:pt x="2365413" y="1514516"/>
                  <a:pt x="2368003" y="1538445"/>
                  <a:pt x="2374294" y="1561513"/>
                </a:cubicBezTo>
                <a:cubicBezTo>
                  <a:pt x="2382097" y="1590126"/>
                  <a:pt x="2396613" y="1616838"/>
                  <a:pt x="2402429" y="1645920"/>
                </a:cubicBezTo>
                <a:cubicBezTo>
                  <a:pt x="2419405" y="1730799"/>
                  <a:pt x="2408936" y="1693575"/>
                  <a:pt x="2430564" y="1758461"/>
                </a:cubicBezTo>
                <a:cubicBezTo>
                  <a:pt x="2421186" y="1847556"/>
                  <a:pt x="2414016" y="1936912"/>
                  <a:pt x="2402429" y="2025747"/>
                </a:cubicBezTo>
                <a:cubicBezTo>
                  <a:pt x="2399928" y="2044919"/>
                  <a:pt x="2395977" y="2064247"/>
                  <a:pt x="2388361" y="2082018"/>
                </a:cubicBezTo>
                <a:cubicBezTo>
                  <a:pt x="2373672" y="2116293"/>
                  <a:pt x="2343374" y="2141073"/>
                  <a:pt x="2318023" y="2166424"/>
                </a:cubicBezTo>
                <a:cubicBezTo>
                  <a:pt x="2313334" y="2180492"/>
                  <a:pt x="2311584" y="2195911"/>
                  <a:pt x="2303955" y="2208627"/>
                </a:cubicBezTo>
                <a:cubicBezTo>
                  <a:pt x="2288277" y="2234758"/>
                  <a:pt x="2255737" y="2247202"/>
                  <a:pt x="2233617" y="2264898"/>
                </a:cubicBezTo>
                <a:cubicBezTo>
                  <a:pt x="2223260" y="2273183"/>
                  <a:pt x="2216092" y="2285075"/>
                  <a:pt x="2205481" y="2293033"/>
                </a:cubicBezTo>
                <a:cubicBezTo>
                  <a:pt x="2178429" y="2313322"/>
                  <a:pt x="2121075" y="2349304"/>
                  <a:pt x="2121075" y="2349304"/>
                </a:cubicBezTo>
                <a:lnTo>
                  <a:pt x="418884" y="2335237"/>
                </a:lnTo>
                <a:cubicBezTo>
                  <a:pt x="404057" y="2334998"/>
                  <a:pt x="391067" y="2324766"/>
                  <a:pt x="376681" y="2321169"/>
                </a:cubicBezTo>
                <a:cubicBezTo>
                  <a:pt x="353485" y="2315370"/>
                  <a:pt x="329789" y="2311790"/>
                  <a:pt x="306343" y="2307101"/>
                </a:cubicBezTo>
                <a:lnTo>
                  <a:pt x="236004" y="2236763"/>
                </a:lnTo>
                <a:cubicBezTo>
                  <a:pt x="226625" y="2227384"/>
                  <a:pt x="215226" y="2219663"/>
                  <a:pt x="207869" y="2208627"/>
                </a:cubicBezTo>
                <a:cubicBezTo>
                  <a:pt x="153802" y="2127525"/>
                  <a:pt x="200611" y="2205759"/>
                  <a:pt x="165666" y="2124221"/>
                </a:cubicBezTo>
                <a:cubicBezTo>
                  <a:pt x="121528" y="2021233"/>
                  <a:pt x="149399" y="2115422"/>
                  <a:pt x="123463" y="2011680"/>
                </a:cubicBezTo>
                <a:cubicBezTo>
                  <a:pt x="118774" y="1964788"/>
                  <a:pt x="115623" y="1917716"/>
                  <a:pt x="109395" y="1871003"/>
                </a:cubicBezTo>
                <a:cubicBezTo>
                  <a:pt x="106235" y="1847302"/>
                  <a:pt x="98708" y="1824334"/>
                  <a:pt x="95327" y="1800664"/>
                </a:cubicBezTo>
                <a:cubicBezTo>
                  <a:pt x="89322" y="1758628"/>
                  <a:pt x="87717" y="1716024"/>
                  <a:pt x="81260" y="1674055"/>
                </a:cubicBezTo>
                <a:cubicBezTo>
                  <a:pt x="78320" y="1654946"/>
                  <a:pt x="71386" y="1636658"/>
                  <a:pt x="67192" y="1617784"/>
                </a:cubicBezTo>
                <a:cubicBezTo>
                  <a:pt x="62005" y="1594443"/>
                  <a:pt x="57055" y="1571031"/>
                  <a:pt x="53124" y="1547446"/>
                </a:cubicBezTo>
                <a:cubicBezTo>
                  <a:pt x="47673" y="1514739"/>
                  <a:pt x="44099" y="1481744"/>
                  <a:pt x="39057" y="1448972"/>
                </a:cubicBezTo>
                <a:cubicBezTo>
                  <a:pt x="0" y="1195101"/>
                  <a:pt x="51735" y="1551782"/>
                  <a:pt x="10921" y="1266092"/>
                </a:cubicBezTo>
                <a:cubicBezTo>
                  <a:pt x="15610" y="951914"/>
                  <a:pt x="12087" y="637505"/>
                  <a:pt x="24989" y="323557"/>
                </a:cubicBezTo>
                <a:cubicBezTo>
                  <a:pt x="26207" y="293924"/>
                  <a:pt x="43746" y="267286"/>
                  <a:pt x="53124" y="239150"/>
                </a:cubicBezTo>
                <a:cubicBezTo>
                  <a:pt x="57813" y="225082"/>
                  <a:pt x="58967" y="209285"/>
                  <a:pt x="67192" y="196947"/>
                </a:cubicBezTo>
                <a:lnTo>
                  <a:pt x="123463" y="112541"/>
                </a:lnTo>
                <a:lnTo>
                  <a:pt x="137531" y="56270"/>
                </a:lnTo>
              </a:path>
            </a:pathLst>
          </a:cu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4857760"/>
            <a:ext cx="2928958" cy="928694"/>
          </a:xfrm>
          <a:prstGeom prst="rect">
            <a:avLst/>
          </a:prstGeom>
          <a:solidFill>
            <a:srgbClr val="A9CDF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inflammatory cells involved in the </a:t>
            </a:r>
            <a:r>
              <a:rPr lang="en-US" dirty="0" err="1">
                <a:solidFill>
                  <a:schemeClr val="tx1"/>
                </a:solidFill>
              </a:rPr>
              <a:t>endometrium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308304" y="908720"/>
            <a:ext cx="1547664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5796136" y="836712"/>
            <a:ext cx="1547664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51520" y="188640"/>
            <a:ext cx="5400600" cy="1728192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Normal endometrium already in a chronic well balanced inflammatory state!</a:t>
            </a:r>
            <a:endParaRPr lang="fr-FR" b="1" dirty="0"/>
          </a:p>
          <a:p>
            <a:pPr algn="ctr"/>
            <a:r>
              <a:rPr lang="en-US" b="1" dirty="0"/>
              <a:t>Different cells and  cytokines, different pathways</a:t>
            </a:r>
            <a:endParaRPr lang="fr-FR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8" name="Trapèze 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8" name="Parchemin horizontal 17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orme libre 19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cteur droit avec flèche 21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204864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orme libre 24"/>
          <p:cNvSpPr/>
          <p:nvPr/>
        </p:nvSpPr>
        <p:spPr>
          <a:xfrm>
            <a:off x="1763688" y="1830553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1907704" y="3140968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628800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077072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0" y="1628800"/>
            <a:ext cx="2555776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Randomize sugar and stones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016" y="382246"/>
            <a:ext cx="860444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/>
              <a:t>Drizi </a:t>
            </a:r>
            <a:r>
              <a:rPr lang="pt-PT" sz="1600" b="1" i="1" dirty="0"/>
              <a:t>et al. </a:t>
            </a:r>
            <a:r>
              <a:rPr lang="fr-FR" sz="1600" b="1" i="1" dirty="0" err="1"/>
              <a:t>Menopause</a:t>
            </a:r>
            <a:r>
              <a:rPr lang="fr-FR" sz="1600" b="1" i="1" dirty="0"/>
              <a:t> </a:t>
            </a:r>
            <a:r>
              <a:rPr lang="fr-FR" sz="1600" b="1" i="1" dirty="0" err="1"/>
              <a:t>Review</a:t>
            </a:r>
            <a:r>
              <a:rPr lang="fr-FR" sz="1600" b="1" i="1" dirty="0"/>
              <a:t>/</a:t>
            </a:r>
            <a:r>
              <a:rPr lang="fr-FR" sz="1600" b="1" i="1" dirty="0" err="1"/>
              <a:t>Przegląd</a:t>
            </a:r>
            <a:r>
              <a:rPr lang="fr-FR" sz="1600" b="1" i="1" dirty="0"/>
              <a:t> </a:t>
            </a:r>
            <a:r>
              <a:rPr lang="fr-FR" sz="1600" b="1" i="1" dirty="0" err="1"/>
              <a:t>Menopauzalny</a:t>
            </a:r>
            <a:r>
              <a:rPr lang="fr-FR" sz="1600" b="1" i="1" dirty="0"/>
              <a:t> 19(2)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96" y="858942"/>
            <a:ext cx="4320480" cy="22860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EXCESS of inflammation </a:t>
            </a:r>
          </a:p>
          <a:p>
            <a:pPr algn="ctr"/>
            <a:r>
              <a:rPr lang="fr-FR" sz="2800" b="1" dirty="0"/>
              <a:t>= </a:t>
            </a:r>
          </a:p>
          <a:p>
            <a:pPr algn="ctr"/>
            <a:r>
              <a:rPr lang="fr-FR" sz="2800" b="1" dirty="0"/>
              <a:t>PROBLEM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016" y="382246"/>
            <a:ext cx="860444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/>
              <a:t>Drizi </a:t>
            </a:r>
            <a:r>
              <a:rPr lang="pt-PT" sz="1600" b="1" i="1" dirty="0"/>
              <a:t>et al. </a:t>
            </a:r>
            <a:r>
              <a:rPr lang="fr-FR" sz="1600" b="1" i="1" dirty="0" err="1"/>
              <a:t>Menopause</a:t>
            </a:r>
            <a:r>
              <a:rPr lang="fr-FR" sz="1600" b="1" i="1" dirty="0"/>
              <a:t> </a:t>
            </a:r>
            <a:r>
              <a:rPr lang="fr-FR" sz="1600" b="1" i="1" dirty="0" err="1"/>
              <a:t>Review</a:t>
            </a:r>
            <a:r>
              <a:rPr lang="fr-FR" sz="1600" b="1" i="1" dirty="0"/>
              <a:t>/</a:t>
            </a:r>
            <a:r>
              <a:rPr lang="fr-FR" sz="1600" b="1" i="1" dirty="0" err="1"/>
              <a:t>Przegląd</a:t>
            </a:r>
            <a:r>
              <a:rPr lang="fr-FR" sz="1600" b="1" i="1" dirty="0"/>
              <a:t> </a:t>
            </a:r>
            <a:r>
              <a:rPr lang="fr-FR" sz="1600" b="1" i="1" dirty="0" err="1"/>
              <a:t>Menopauzalny</a:t>
            </a:r>
            <a:r>
              <a:rPr lang="fr-FR" sz="1600" b="1" i="1" dirty="0"/>
              <a:t> 19(2)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96" y="858942"/>
            <a:ext cx="4320480" cy="22860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EXCESS of inflammation </a:t>
            </a:r>
          </a:p>
          <a:p>
            <a:pPr algn="ctr"/>
            <a:r>
              <a:rPr lang="fr-FR" sz="2800" b="1" dirty="0"/>
              <a:t>= </a:t>
            </a:r>
          </a:p>
          <a:p>
            <a:pPr algn="ctr"/>
            <a:r>
              <a:rPr lang="fr-FR" sz="2800" b="1" dirty="0"/>
              <a:t>PROBLEM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3736" y="882312"/>
            <a:ext cx="4286248" cy="2143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SUPRESSION</a:t>
            </a:r>
            <a:r>
              <a:rPr lang="fr-FR" sz="2400" b="1" dirty="0"/>
              <a:t> of  inflammation</a:t>
            </a:r>
          </a:p>
          <a:p>
            <a:pPr algn="ctr"/>
            <a:r>
              <a:rPr lang="fr-FR" sz="2800" b="1" dirty="0"/>
              <a:t>=</a:t>
            </a:r>
          </a:p>
          <a:p>
            <a:pPr algn="ctr"/>
            <a:r>
              <a:rPr lang="fr-FR" sz="2800" b="1" dirty="0"/>
              <a:t>PROBLEM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785794"/>
            <a:ext cx="7992888" cy="1800200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30" y="1689131"/>
            <a:ext cx="1468934" cy="3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4"/>
          <p:cNvCxnSpPr/>
          <p:nvPr/>
        </p:nvCxnSpPr>
        <p:spPr>
          <a:xfrm>
            <a:off x="5292080" y="1196752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07504" y="1628800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885" y="2857496"/>
            <a:ext cx="6545263" cy="38576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cxnSp>
        <p:nvCxnSpPr>
          <p:cNvPr id="8" name="Connecteur droit 7"/>
          <p:cNvCxnSpPr/>
          <p:nvPr/>
        </p:nvCxnSpPr>
        <p:spPr>
          <a:xfrm>
            <a:off x="2857488" y="3500438"/>
            <a:ext cx="4786346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428728" y="3856040"/>
            <a:ext cx="414340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2885" y="2857496"/>
            <a:ext cx="6545263" cy="38576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357290" y="4929198"/>
            <a:ext cx="6500858" cy="14521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785794"/>
            <a:ext cx="7992888" cy="1800200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30" y="1689131"/>
            <a:ext cx="1468934" cy="3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5292080" y="1196752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07504" y="1628800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016" y="382246"/>
            <a:ext cx="860444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/>
              <a:t>Drizi </a:t>
            </a:r>
            <a:r>
              <a:rPr lang="pt-PT" sz="1600" b="1" i="1" dirty="0"/>
              <a:t>et al. </a:t>
            </a:r>
            <a:r>
              <a:rPr lang="fr-FR" sz="1600" b="1" i="1" dirty="0" err="1"/>
              <a:t>Menopause</a:t>
            </a:r>
            <a:r>
              <a:rPr lang="fr-FR" sz="1600" b="1" i="1" dirty="0"/>
              <a:t> </a:t>
            </a:r>
            <a:r>
              <a:rPr lang="fr-FR" sz="1600" b="1" i="1" dirty="0" err="1"/>
              <a:t>Review</a:t>
            </a:r>
            <a:r>
              <a:rPr lang="fr-FR" sz="1600" b="1" i="1" dirty="0"/>
              <a:t>/</a:t>
            </a:r>
            <a:r>
              <a:rPr lang="fr-FR" sz="1600" b="1" i="1" dirty="0" err="1"/>
              <a:t>Przegląd</a:t>
            </a:r>
            <a:r>
              <a:rPr lang="fr-FR" sz="1600" b="1" i="1" dirty="0"/>
              <a:t> </a:t>
            </a:r>
            <a:r>
              <a:rPr lang="fr-FR" sz="1600" b="1" i="1" dirty="0" err="1"/>
              <a:t>Menopauzalny</a:t>
            </a:r>
            <a:r>
              <a:rPr lang="fr-FR" sz="1600" b="1" i="1" dirty="0"/>
              <a:t> 19(2)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96" y="858942"/>
            <a:ext cx="4320480" cy="22860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EXCESS of inflammation </a:t>
            </a:r>
          </a:p>
          <a:p>
            <a:pPr algn="ctr"/>
            <a:r>
              <a:rPr lang="fr-FR" sz="2800" b="1" dirty="0"/>
              <a:t>= </a:t>
            </a:r>
          </a:p>
          <a:p>
            <a:pPr algn="ctr"/>
            <a:r>
              <a:rPr lang="fr-FR" sz="2800" b="1" dirty="0"/>
              <a:t>PROBLEM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3736" y="882312"/>
            <a:ext cx="4286248" cy="2143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SUPRESSION</a:t>
            </a:r>
            <a:r>
              <a:rPr lang="fr-FR" sz="2400" b="1" dirty="0"/>
              <a:t> of  inflammation</a:t>
            </a:r>
          </a:p>
          <a:p>
            <a:pPr algn="ctr"/>
            <a:r>
              <a:rPr lang="fr-FR" sz="2800" b="1" dirty="0"/>
              <a:t>=</a:t>
            </a:r>
          </a:p>
          <a:p>
            <a:pPr algn="ctr"/>
            <a:r>
              <a:rPr lang="fr-FR" sz="2800" b="1" dirty="0"/>
              <a:t>PROBLEM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1640" y="3501008"/>
            <a:ext cx="6500858" cy="15121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IMPAIRED INFLAMMATORY STATE OF THE ENDOMETRIUM: more </a:t>
            </a:r>
            <a:r>
              <a:rPr lang="fr-FR" sz="2800" dirty="0" err="1">
                <a:solidFill>
                  <a:schemeClr val="tx1"/>
                </a:solidFill>
              </a:rPr>
              <a:t>proper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terminology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6372200" y="2636912"/>
            <a:ext cx="1008112" cy="100811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2051720" y="2636912"/>
            <a:ext cx="100811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Not </a:t>
            </a:r>
            <a:r>
              <a:rPr lang="fr-FR" sz="3600" b="1" dirty="0" err="1"/>
              <a:t>only</a:t>
            </a:r>
            <a:r>
              <a:rPr lang="fr-FR" sz="3600" b="1" dirty="0"/>
              <a:t> </a:t>
            </a:r>
            <a:r>
              <a:rPr lang="fr-FR" sz="3600" b="1" dirty="0" err="1"/>
              <a:t>germs</a:t>
            </a:r>
            <a:r>
              <a:rPr lang="fr-FR" sz="3600" b="1" dirty="0"/>
              <a:t>+++ = basics of </a:t>
            </a:r>
            <a:r>
              <a:rPr lang="fr-FR" sz="3600" b="1" dirty="0" err="1"/>
              <a:t>immunology</a:t>
            </a:r>
            <a:r>
              <a:rPr lang="fr-FR" sz="3600" b="1" dirty="0"/>
              <a:t> and </a:t>
            </a:r>
            <a:r>
              <a:rPr lang="fr-FR" sz="3600" b="1" dirty="0" err="1"/>
              <a:t>endometrial</a:t>
            </a:r>
            <a:r>
              <a:rPr lang="fr-FR" sz="3600" b="1" dirty="0"/>
              <a:t> </a:t>
            </a:r>
            <a:r>
              <a:rPr lang="fr-FR" sz="3600" b="1" dirty="0" err="1"/>
              <a:t>physiology</a:t>
            </a:r>
            <a:r>
              <a:rPr lang="fr-FR" sz="3600" b="1" dirty="0"/>
              <a:t>!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Not </a:t>
            </a:r>
            <a:r>
              <a:rPr lang="fr-FR" sz="3600" b="1" dirty="0" err="1"/>
              <a:t>only</a:t>
            </a:r>
            <a:r>
              <a:rPr lang="fr-FR" sz="3600" b="1" dirty="0"/>
              <a:t> </a:t>
            </a:r>
            <a:r>
              <a:rPr lang="fr-FR" sz="3600" b="1" dirty="0" err="1"/>
              <a:t>germs</a:t>
            </a:r>
            <a:r>
              <a:rPr lang="fr-FR" sz="3600" b="1" dirty="0"/>
              <a:t>+++ = basics of </a:t>
            </a:r>
            <a:r>
              <a:rPr lang="fr-FR" sz="3600" b="1" dirty="0" err="1"/>
              <a:t>immunology</a:t>
            </a:r>
            <a:r>
              <a:rPr lang="fr-FR" sz="3600" b="1" dirty="0"/>
              <a:t> and </a:t>
            </a:r>
            <a:r>
              <a:rPr lang="fr-FR" sz="3600" b="1" dirty="0" err="1"/>
              <a:t>endometrial</a:t>
            </a:r>
            <a:r>
              <a:rPr lang="fr-FR" sz="3600" b="1" dirty="0"/>
              <a:t> </a:t>
            </a:r>
            <a:r>
              <a:rPr lang="fr-FR" sz="3600" b="1" dirty="0" err="1"/>
              <a:t>physiology</a:t>
            </a:r>
            <a:r>
              <a:rPr lang="fr-FR" sz="3600" b="1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4088" y="4941168"/>
            <a:ext cx="3096344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MTB </a:t>
            </a:r>
            <a:r>
              <a:rPr lang="fr-FR" sz="2400" b="1" dirty="0" err="1"/>
              <a:t>disorders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5805264"/>
            <a:ext cx="3096344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Oxidative</a:t>
            </a:r>
            <a:r>
              <a:rPr lang="fr-FR" sz="2400" b="1" dirty="0"/>
              <a:t> stress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6216" y="3933056"/>
            <a:ext cx="2160240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Endometriosis</a:t>
            </a:r>
            <a:endParaRPr lang="fr-FR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4005064"/>
            <a:ext cx="2232248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Adenomyosis</a:t>
            </a:r>
            <a:endParaRPr lang="fr-FR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2996952"/>
            <a:ext cx="2592288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Auto-imm</a:t>
            </a:r>
            <a:r>
              <a:rPr lang="fr-FR" sz="2000" b="1" dirty="0"/>
              <a:t>, </a:t>
            </a:r>
            <a:r>
              <a:rPr lang="fr-FR" sz="2000" b="1" dirty="0" err="1"/>
              <a:t>allergic</a:t>
            </a:r>
            <a:r>
              <a:rPr lang="fr-FR" sz="2000" b="1" dirty="0"/>
              <a:t> and </a:t>
            </a:r>
            <a:r>
              <a:rPr lang="fr-FR" sz="2000" b="1" dirty="0" err="1"/>
              <a:t>inflam</a:t>
            </a:r>
            <a:r>
              <a:rPr lang="fr-FR" sz="2000" b="1" dirty="0"/>
              <a:t>. conditions.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44208" y="2924944"/>
            <a:ext cx="2304256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Semen</a:t>
            </a:r>
            <a:r>
              <a:rPr lang="fr-FR" sz="2000" b="1" dirty="0"/>
              <a:t> </a:t>
            </a:r>
            <a:r>
              <a:rPr lang="fr-FR" sz="2000" b="1" dirty="0" err="1"/>
              <a:t>induced</a:t>
            </a:r>
            <a:r>
              <a:rPr lang="fr-FR" sz="2000" b="1" dirty="0"/>
              <a:t> </a:t>
            </a:r>
            <a:r>
              <a:rPr lang="fr-FR" sz="2000" b="1" dirty="0" err="1"/>
              <a:t>Infl</a:t>
            </a:r>
            <a:r>
              <a:rPr lang="fr-FR" sz="2000" b="1" dirty="0"/>
              <a:t>. /</a:t>
            </a:r>
            <a:r>
              <a:rPr lang="fr-FR" sz="2000" b="1" dirty="0" err="1"/>
              <a:t>allergy</a:t>
            </a:r>
            <a:endParaRPr lang="fr-FR" sz="2000" b="1" dirty="0"/>
          </a:p>
        </p:txBody>
      </p:sp>
      <p:sp>
        <p:nvSpPr>
          <p:cNvPr id="12" name="Ellipse 11"/>
          <p:cNvSpPr/>
          <p:nvPr/>
        </p:nvSpPr>
        <p:spPr>
          <a:xfrm>
            <a:off x="7092280" y="6381328"/>
            <a:ext cx="360040" cy="288032"/>
          </a:xfrm>
          <a:prstGeom prst="ellipse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668344" y="6381328"/>
            <a:ext cx="360040" cy="288032"/>
          </a:xfrm>
          <a:prstGeom prst="ellipse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44408" y="6381328"/>
            <a:ext cx="360040" cy="288032"/>
          </a:xfrm>
          <a:prstGeom prst="ellipse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444208" y="1916832"/>
            <a:ext cx="2592288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Hormone </a:t>
            </a:r>
            <a:r>
              <a:rPr lang="fr-FR" sz="2400" b="1" dirty="0" err="1"/>
              <a:t>imbalances</a:t>
            </a:r>
            <a:endParaRPr lang="fr-FR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5496" y="1988840"/>
            <a:ext cx="2376264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Stress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907704" y="5013176"/>
            <a:ext cx="3795904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Diabetes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dyslipidemia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obesity</a:t>
            </a:r>
            <a:r>
              <a:rPr lang="fr-FR" dirty="0">
                <a:solidFill>
                  <a:schemeClr val="bg1"/>
                </a:solidFill>
              </a:rPr>
              <a:t> and hypertension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987824" y="5877272"/>
            <a:ext cx="3929090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Age, </a:t>
            </a:r>
            <a:r>
              <a:rPr lang="fr-FR" dirty="0" err="1">
                <a:solidFill>
                  <a:schemeClr val="bg1"/>
                </a:solidFill>
              </a:rPr>
              <a:t>toxic</a:t>
            </a:r>
            <a:r>
              <a:rPr lang="fr-FR" dirty="0">
                <a:solidFill>
                  <a:schemeClr val="bg1"/>
                </a:solidFill>
              </a:rPr>
              <a:t> habits, pollution, allergies and </a:t>
            </a:r>
            <a:r>
              <a:rPr lang="fr-FR" dirty="0" err="1">
                <a:solidFill>
                  <a:schemeClr val="bg1"/>
                </a:solidFill>
              </a:rPr>
              <a:t>sleep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disorders</a:t>
            </a:r>
            <a:r>
              <a:rPr lang="fr-FR" dirty="0">
                <a:solidFill>
                  <a:schemeClr val="bg1"/>
                </a:solidFill>
              </a:rPr>
              <a:t>,…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31840" y="3861048"/>
            <a:ext cx="2592288" cy="86409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High doses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 anti-inflammatory drugs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12168" y="2780928"/>
            <a:ext cx="608416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/>
              <a:t>Need</a:t>
            </a:r>
            <a:r>
              <a:rPr lang="fr-FR" sz="3200" dirty="0"/>
              <a:t> to correct </a:t>
            </a:r>
            <a:r>
              <a:rPr lang="fr-FR" sz="3200" dirty="0" err="1"/>
              <a:t>some</a:t>
            </a:r>
            <a:r>
              <a:rPr lang="fr-FR" sz="3200" dirty="0"/>
              <a:t> </a:t>
            </a:r>
            <a:r>
              <a:rPr lang="fr-FR" sz="3200" dirty="0" err="1"/>
              <a:t>wrong</a:t>
            </a:r>
            <a:r>
              <a:rPr lang="fr-FR" sz="3200" dirty="0"/>
              <a:t> </a:t>
            </a:r>
            <a:r>
              <a:rPr lang="fr-FR" sz="3200" dirty="0" err="1"/>
              <a:t>ideas</a:t>
            </a:r>
            <a:r>
              <a:rPr lang="fr-FR" sz="3200" dirty="0"/>
              <a:t>: in violation </a:t>
            </a:r>
            <a:r>
              <a:rPr lang="fr-FR" sz="3200" dirty="0" err="1"/>
              <a:t>with</a:t>
            </a:r>
            <a:r>
              <a:rPr lang="fr-FR" sz="3200" dirty="0"/>
              <a:t> the basics of </a:t>
            </a:r>
            <a:r>
              <a:rPr lang="fr-FR" sz="3200" dirty="0" err="1"/>
              <a:t>immunology</a:t>
            </a:r>
            <a:r>
              <a:rPr lang="fr-FR" sz="3200" dirty="0"/>
              <a:t> and </a:t>
            </a:r>
            <a:r>
              <a:rPr lang="fr-FR" sz="3200" dirty="0" err="1"/>
              <a:t>physiology</a:t>
            </a:r>
            <a:r>
              <a:rPr lang="fr-FR" sz="3200" dirty="0"/>
              <a:t>…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8964488" cy="49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981" y="5517232"/>
            <a:ext cx="837247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152128"/>
            <a:ext cx="6984776" cy="836712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673699"/>
            <a:ext cx="3147070" cy="771525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 flipV="1">
            <a:off x="4857752" y="1556792"/>
            <a:ext cx="1730472" cy="239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WHAT IS EMB?</a:t>
            </a:r>
          </a:p>
        </p:txBody>
      </p:sp>
      <p:sp>
        <p:nvSpPr>
          <p:cNvPr id="6" name="Trapèze 5"/>
          <p:cNvSpPr/>
          <p:nvPr/>
        </p:nvSpPr>
        <p:spPr>
          <a:xfrm>
            <a:off x="1144687" y="5435932"/>
            <a:ext cx="6883697" cy="428628"/>
          </a:xfrm>
          <a:prstGeom prst="trapezoid">
            <a:avLst>
              <a:gd name="adj" fmla="val 1070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 reports / </a:t>
            </a:r>
            <a:r>
              <a:rPr lang="fr-FR" dirty="0" err="1"/>
              <a:t>series</a:t>
            </a:r>
            <a:endParaRPr lang="fr-FR" dirty="0"/>
          </a:p>
        </p:txBody>
      </p:sp>
      <p:sp>
        <p:nvSpPr>
          <p:cNvPr id="7" name="Trapèze 6"/>
          <p:cNvSpPr/>
          <p:nvPr/>
        </p:nvSpPr>
        <p:spPr>
          <a:xfrm>
            <a:off x="1576735" y="5007304"/>
            <a:ext cx="6019601" cy="428628"/>
          </a:xfrm>
          <a:prstGeom prst="trapezoid">
            <a:avLst>
              <a:gd name="adj" fmla="val 1070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Cross </a:t>
            </a:r>
            <a:r>
              <a:rPr lang="fr-FR" dirty="0" err="1"/>
              <a:t>sectional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0" name="Trapèze 9"/>
          <p:cNvSpPr/>
          <p:nvPr/>
        </p:nvSpPr>
        <p:spPr>
          <a:xfrm>
            <a:off x="2872879" y="3783168"/>
            <a:ext cx="3427313" cy="428628"/>
          </a:xfrm>
          <a:prstGeom prst="trapezoid">
            <a:avLst>
              <a:gd name="adj" fmla="val 1070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Double </a:t>
            </a:r>
            <a:r>
              <a:rPr lang="fr-FR" dirty="0" err="1"/>
              <a:t>blind</a:t>
            </a:r>
            <a:r>
              <a:rPr lang="fr-FR" dirty="0"/>
              <a:t> </a:t>
            </a:r>
            <a:r>
              <a:rPr lang="fr-FR" dirty="0" err="1"/>
              <a:t>RCTs</a:t>
            </a:r>
            <a:endParaRPr lang="fr-FR" dirty="0"/>
          </a:p>
        </p:txBody>
      </p:sp>
      <p:sp>
        <p:nvSpPr>
          <p:cNvPr id="18" name="Trapèze 17"/>
          <p:cNvSpPr/>
          <p:nvPr/>
        </p:nvSpPr>
        <p:spPr>
          <a:xfrm>
            <a:off x="2008783" y="4575256"/>
            <a:ext cx="5155505" cy="428628"/>
          </a:xfrm>
          <a:prstGeom prst="trapezoid">
            <a:avLst>
              <a:gd name="adj" fmla="val 10705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Case-control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19" name="Parchemin horizontal 18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WHAT IS EMB (Evidence 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/>
              <a:t>Medicine</a:t>
            </a:r>
            <a:r>
              <a:rPr lang="fr-FR" sz="3600" dirty="0"/>
              <a:t>) ?</a:t>
            </a:r>
            <a:endParaRPr lang="fr-FR" sz="3600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132856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orme libre 20"/>
          <p:cNvSpPr/>
          <p:nvPr/>
        </p:nvSpPr>
        <p:spPr>
          <a:xfrm>
            <a:off x="395536" y="1758545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5861"/>
            <a:ext cx="432047" cy="3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necteur droit avec flèche 22"/>
          <p:cNvCxnSpPr/>
          <p:nvPr/>
        </p:nvCxnSpPr>
        <p:spPr>
          <a:xfrm>
            <a:off x="539552" y="3068960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204864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Forme libre 25"/>
          <p:cNvSpPr/>
          <p:nvPr/>
        </p:nvSpPr>
        <p:spPr>
          <a:xfrm>
            <a:off x="1763688" y="1830553"/>
            <a:ext cx="216007" cy="297407"/>
          </a:xfrm>
          <a:custGeom>
            <a:avLst/>
            <a:gdLst>
              <a:gd name="connsiteX0" fmla="*/ 409534 w 409534"/>
              <a:gd name="connsiteY0" fmla="*/ 73595 h 565965"/>
              <a:gd name="connsiteX1" fmla="*/ 296992 w 409534"/>
              <a:gd name="connsiteY1" fmla="*/ 3257 h 565965"/>
              <a:gd name="connsiteX2" fmla="*/ 170383 w 409534"/>
              <a:gd name="connsiteY2" fmla="*/ 17324 h 565965"/>
              <a:gd name="connsiteX3" fmla="*/ 85977 w 409534"/>
              <a:gd name="connsiteY3" fmla="*/ 115798 h 565965"/>
              <a:gd name="connsiteX4" fmla="*/ 100045 w 409534"/>
              <a:gd name="connsiteY4" fmla="*/ 284610 h 565965"/>
              <a:gd name="connsiteX5" fmla="*/ 128180 w 409534"/>
              <a:gd name="connsiteY5" fmla="*/ 369017 h 565965"/>
              <a:gd name="connsiteX6" fmla="*/ 156315 w 409534"/>
              <a:gd name="connsiteY6" fmla="*/ 467490 h 565965"/>
              <a:gd name="connsiteX7" fmla="*/ 184451 w 409534"/>
              <a:gd name="connsiteY7" fmla="*/ 551897 h 565965"/>
              <a:gd name="connsiteX8" fmla="*/ 170383 w 409534"/>
              <a:gd name="connsiteY8" fmla="*/ 509694 h 565965"/>
              <a:gd name="connsiteX9" fmla="*/ 100045 w 409534"/>
              <a:gd name="connsiteY9" fmla="*/ 467490 h 565965"/>
              <a:gd name="connsiteX10" fmla="*/ 71909 w 409534"/>
              <a:gd name="connsiteY10" fmla="*/ 439355 h 565965"/>
              <a:gd name="connsiteX11" fmla="*/ 71909 w 409534"/>
              <a:gd name="connsiteY11" fmla="*/ 425287 h 565965"/>
              <a:gd name="connsiteX12" fmla="*/ 114112 w 409534"/>
              <a:gd name="connsiteY12" fmla="*/ 453423 h 565965"/>
              <a:gd name="connsiteX13" fmla="*/ 170383 w 409534"/>
              <a:gd name="connsiteY13" fmla="*/ 509694 h 565965"/>
              <a:gd name="connsiteX14" fmla="*/ 184451 w 409534"/>
              <a:gd name="connsiteY14" fmla="*/ 551897 h 565965"/>
              <a:gd name="connsiteX15" fmla="*/ 198518 w 409534"/>
              <a:gd name="connsiteY15" fmla="*/ 495626 h 565965"/>
              <a:gd name="connsiteX16" fmla="*/ 226654 w 409534"/>
              <a:gd name="connsiteY16" fmla="*/ 354949 h 565965"/>
              <a:gd name="connsiteX17" fmla="*/ 268857 w 409534"/>
              <a:gd name="connsiteY17" fmla="*/ 326814 h 5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9534" h="565965">
                <a:moveTo>
                  <a:pt x="409534" y="73595"/>
                </a:moveTo>
                <a:cubicBezTo>
                  <a:pt x="390768" y="59521"/>
                  <a:pt x="325683" y="5464"/>
                  <a:pt x="296992" y="3257"/>
                </a:cubicBezTo>
                <a:cubicBezTo>
                  <a:pt x="254654" y="0"/>
                  <a:pt x="212586" y="12635"/>
                  <a:pt x="170383" y="17324"/>
                </a:cubicBezTo>
                <a:cubicBezTo>
                  <a:pt x="102157" y="85550"/>
                  <a:pt x="128826" y="51524"/>
                  <a:pt x="85977" y="115798"/>
                </a:cubicBezTo>
                <a:cubicBezTo>
                  <a:pt x="90666" y="172069"/>
                  <a:pt x="90762" y="228913"/>
                  <a:pt x="100045" y="284610"/>
                </a:cubicBezTo>
                <a:cubicBezTo>
                  <a:pt x="104921" y="313864"/>
                  <a:pt x="118802" y="340881"/>
                  <a:pt x="128180" y="369017"/>
                </a:cubicBezTo>
                <a:cubicBezTo>
                  <a:pt x="175469" y="510886"/>
                  <a:pt x="103309" y="290802"/>
                  <a:pt x="156315" y="467490"/>
                </a:cubicBezTo>
                <a:cubicBezTo>
                  <a:pt x="164837" y="495897"/>
                  <a:pt x="175072" y="523761"/>
                  <a:pt x="184451" y="551897"/>
                </a:cubicBezTo>
                <a:cubicBezTo>
                  <a:pt x="189140" y="565965"/>
                  <a:pt x="180868" y="520180"/>
                  <a:pt x="170383" y="509694"/>
                </a:cubicBezTo>
                <a:cubicBezTo>
                  <a:pt x="131763" y="471072"/>
                  <a:pt x="154831" y="485752"/>
                  <a:pt x="100045" y="467490"/>
                </a:cubicBezTo>
                <a:cubicBezTo>
                  <a:pt x="90666" y="458112"/>
                  <a:pt x="82266" y="447640"/>
                  <a:pt x="71909" y="439355"/>
                </a:cubicBezTo>
                <a:cubicBezTo>
                  <a:pt x="32950" y="408188"/>
                  <a:pt x="0" y="401318"/>
                  <a:pt x="71909" y="425287"/>
                </a:cubicBezTo>
                <a:cubicBezTo>
                  <a:pt x="85977" y="434666"/>
                  <a:pt x="101275" y="442420"/>
                  <a:pt x="114112" y="453423"/>
                </a:cubicBezTo>
                <a:cubicBezTo>
                  <a:pt x="134252" y="470686"/>
                  <a:pt x="170383" y="509694"/>
                  <a:pt x="170383" y="509694"/>
                </a:cubicBezTo>
                <a:cubicBezTo>
                  <a:pt x="175072" y="523762"/>
                  <a:pt x="171188" y="558529"/>
                  <a:pt x="184451" y="551897"/>
                </a:cubicBezTo>
                <a:cubicBezTo>
                  <a:pt x="201744" y="543250"/>
                  <a:pt x="194726" y="514585"/>
                  <a:pt x="198518" y="495626"/>
                </a:cubicBezTo>
                <a:cubicBezTo>
                  <a:pt x="198578" y="495328"/>
                  <a:pt x="217318" y="368953"/>
                  <a:pt x="226654" y="354949"/>
                </a:cubicBezTo>
                <a:cubicBezTo>
                  <a:pt x="236032" y="340881"/>
                  <a:pt x="268857" y="326814"/>
                  <a:pt x="268857" y="32681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907704" y="3140968"/>
            <a:ext cx="0" cy="4800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64807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628800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77072"/>
            <a:ext cx="2900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0" y="1628800"/>
            <a:ext cx="2555776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Randomize sugar and stones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7704" y="5085184"/>
            <a:ext cx="1584176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OBSERVATIONAL STUDY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673699"/>
            <a:ext cx="3147070" cy="771525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5400600" cy="540060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53294"/>
            <a:ext cx="8582025" cy="1267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16" y="3516213"/>
            <a:ext cx="8062292" cy="2505075"/>
          </a:xfrm>
          <a:prstGeom prst="rect">
            <a:avLst/>
          </a:prstGeom>
          <a:noFill/>
          <a:ln w="9525">
            <a:solidFill>
              <a:srgbClr val="D834CC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45643"/>
            <a:ext cx="7344817" cy="40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357826"/>
            <a:ext cx="7650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83568" y="332656"/>
            <a:ext cx="7776864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WHAT IS THE CURRENT BEST EVIDENCE?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331640" y="4221088"/>
            <a:ext cx="4104456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259632" y="4437112"/>
            <a:ext cx="4320480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020272" y="4437112"/>
            <a:ext cx="100811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23528" y="4725144"/>
            <a:ext cx="136815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23528" y="5013176"/>
            <a:ext cx="1368152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668344" y="4725144"/>
            <a:ext cx="360040" cy="0"/>
          </a:xfrm>
          <a:prstGeom prst="line">
            <a:avLst/>
          </a:prstGeom>
          <a:ln w="38100">
            <a:solidFill>
              <a:srgbClr val="D83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43041" name="Rectangle 1"/>
          <p:cNvSpPr>
            <a:spLocks noChangeArrowheads="1"/>
          </p:cNvSpPr>
          <p:nvPr/>
        </p:nvSpPr>
        <p:spPr bwMode="auto">
          <a:xfrm>
            <a:off x="539552" y="1788206"/>
            <a:ext cx="7956376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Basics of immunology :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redness,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&amp; edema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are cardinal signs of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ACUTE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inflammation 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Since the era before Christ</a:t>
            </a:r>
            <a:r>
              <a:rPr lang="en-US" sz="1600" dirty="0"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592" y="3024336"/>
            <a:ext cx="38519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24336"/>
            <a:ext cx="38519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9511" y="5411633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6357950" y="5580893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sp>
        <p:nvSpPr>
          <p:cNvPr id="9" name="Rectangle 8"/>
          <p:cNvSpPr/>
          <p:nvPr/>
        </p:nvSpPr>
        <p:spPr>
          <a:xfrm>
            <a:off x="395536" y="3981926"/>
            <a:ext cx="1512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Edema </a:t>
            </a:r>
            <a:endParaRPr lang="fr-FR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6255" y="4098558"/>
            <a:ext cx="1512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Hyperemia </a:t>
            </a:r>
            <a:endParaRPr lang="fr-FR" sz="1600" b="1" dirty="0">
              <a:solidFill>
                <a:srgbClr val="FFFF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024336"/>
            <a:ext cx="388843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987824" y="5400600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4499992" y="4104456"/>
            <a:ext cx="1512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hemorrhagic spots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60491" y="5344555"/>
            <a:ext cx="1512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</a:t>
            </a:r>
            <a:r>
              <a:rPr lang="en-US" sz="1600" b="1" dirty="0" err="1">
                <a:solidFill>
                  <a:srgbClr val="FFFF00"/>
                </a:solidFill>
                <a:sym typeface="Wingdings" pitchFamily="2" charset="2"/>
              </a:rPr>
              <a:t>hemorr-hagic</a:t>
            </a:r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 spot</a:t>
            </a:r>
            <a:endParaRPr lang="fr-FR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chemin horizontal 4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43041" name="Rectangle 1"/>
          <p:cNvSpPr>
            <a:spLocks noChangeArrowheads="1"/>
          </p:cNvSpPr>
          <p:nvPr/>
        </p:nvSpPr>
        <p:spPr bwMode="auto">
          <a:xfrm>
            <a:off x="539552" y="1772816"/>
            <a:ext cx="7956376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Basics of immunology : redness,</a:t>
            </a:r>
            <a:r>
              <a:rPr kumimoji="0" 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hemorrhagic spots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&amp; edema are cardinal signs of acute inflammation, not the chronic one!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Unfortunately, to date: described as signs of CE in hysteroscopy guidelines! </a:t>
            </a:r>
            <a:endParaRPr kumimoji="0" 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592" y="3024336"/>
            <a:ext cx="38519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24336"/>
            <a:ext cx="38519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9511" y="5411633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8316415" y="5445224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sp>
        <p:nvSpPr>
          <p:cNvPr id="9" name="Rectangle 8"/>
          <p:cNvSpPr/>
          <p:nvPr/>
        </p:nvSpPr>
        <p:spPr>
          <a:xfrm>
            <a:off x="395536" y="3981926"/>
            <a:ext cx="1512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Edema </a:t>
            </a:r>
            <a:endParaRPr lang="fr-FR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6255" y="4098558"/>
            <a:ext cx="1512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Hyperemia </a:t>
            </a:r>
            <a:endParaRPr lang="fr-FR" sz="1600" b="1" dirty="0">
              <a:solidFill>
                <a:srgbClr val="FFFF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024336"/>
            <a:ext cx="388843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987824" y="5400600"/>
            <a:ext cx="115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A. Drizi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4499992" y="4104456"/>
            <a:ext cx="1512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hemorrhagic spots</a:t>
            </a:r>
            <a:endParaRPr lang="fr-FR" sz="1600" b="1" dirty="0">
              <a:solidFill>
                <a:srgbClr val="FFFF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196753"/>
            <a:ext cx="813690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3059832" y="2276872"/>
            <a:ext cx="39604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pic>
        <p:nvPicPr>
          <p:cNvPr id="6" name="3. AMAL DRIZI vid _ TheTrocar">
            <a:hlinkClick r:id="" action="ppaction://media"/>
            <a:extLst>
              <a:ext uri="{FF2B5EF4-FFF2-40B4-BE49-F238E27FC236}">
                <a16:creationId xmlns:a16="http://schemas.microsoft.com/office/drawing/2014/main" id="{991FFE8F-7A3F-4867-9F1B-CDC8AF7E06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pic>
        <p:nvPicPr>
          <p:cNvPr id="5" name="Image 4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071670" y="1412776"/>
            <a:ext cx="4857784" cy="481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071538" y="6269886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Important </a:t>
            </a:r>
            <a:r>
              <a:rPr lang="fr-FR" b="1" dirty="0" err="1"/>
              <a:t>endometrial</a:t>
            </a:r>
            <a:r>
              <a:rPr lang="fr-FR" b="1" dirty="0"/>
              <a:t> </a:t>
            </a:r>
            <a:r>
              <a:rPr lang="fr-FR" b="1" dirty="0" err="1"/>
              <a:t>edema</a:t>
            </a:r>
            <a:r>
              <a:rPr lang="fr-FR" b="1" dirty="0"/>
              <a:t> </a:t>
            </a:r>
            <a:r>
              <a:rPr lang="fr-FR" b="1" dirty="0" err="1"/>
              <a:t>at</a:t>
            </a:r>
            <a:r>
              <a:rPr lang="fr-FR" b="1" dirty="0"/>
              <a:t> the end of </a:t>
            </a:r>
            <a:r>
              <a:rPr lang="fr-FR" b="1" dirty="0" err="1"/>
              <a:t>hysteroscopy</a:t>
            </a:r>
            <a:endParaRPr lang="fr-FR" b="1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56353" name="Rectangle 1"/>
          <p:cNvSpPr>
            <a:spLocks noChangeArrowheads="1"/>
          </p:cNvSpPr>
          <p:nvPr/>
        </p:nvSpPr>
        <p:spPr bwMode="auto">
          <a:xfrm>
            <a:off x="360040" y="1671765"/>
            <a:ext cx="860444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Practical implications: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Signs of acute inflammation within the endometrium like swelling and redness are NOT ENOUGH to ascertain a chronic inflammatory disorder: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pitchFamily="34" charset="0"/>
              </a:rPr>
              <a:t>transient IISE</a:t>
            </a:r>
            <a:endParaRPr lang="fr-FR" sz="12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pitchFamily="34" charset="0"/>
              </a:rPr>
              <a:t>ACUTE LESION in the context of a REPEATED or PERSISTENT IISE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56353" name="Rectangle 1"/>
          <p:cNvSpPr>
            <a:spLocks noChangeArrowheads="1"/>
          </p:cNvSpPr>
          <p:nvPr/>
        </p:nvSpPr>
        <p:spPr bwMode="auto">
          <a:xfrm>
            <a:off x="323528" y="1772816"/>
            <a:ext cx="8604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Just </a:t>
            </a: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like</a:t>
            </a: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in </a:t>
            </a: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dermatology</a:t>
            </a: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…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1020" y="1844824"/>
            <a:ext cx="428334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56353" name="Rectangle 1"/>
          <p:cNvSpPr>
            <a:spLocks noChangeArrowheads="1"/>
          </p:cNvSpPr>
          <p:nvPr/>
        </p:nvSpPr>
        <p:spPr bwMode="auto">
          <a:xfrm>
            <a:off x="323528" y="1772816"/>
            <a:ext cx="8604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Just </a:t>
            </a: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like</a:t>
            </a: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in </a:t>
            </a: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dermatology</a:t>
            </a: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…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1020" y="1844824"/>
            <a:ext cx="428334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19675239">
            <a:off x="1862686" y="2501056"/>
            <a:ext cx="5400600" cy="15569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PSORIASIS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chemin horizontal 3"/>
          <p:cNvSpPr/>
          <p:nvPr/>
        </p:nvSpPr>
        <p:spPr>
          <a:xfrm>
            <a:off x="0" y="0"/>
            <a:ext cx="9144000" cy="155679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Diagnostic </a:t>
            </a:r>
            <a:r>
              <a:rPr lang="fr-FR" sz="3600" b="1" dirty="0" err="1"/>
              <a:t>hysteroscopy</a:t>
            </a:r>
            <a:r>
              <a:rPr lang="fr-FR" sz="3600" b="1" dirty="0"/>
              <a:t> </a:t>
            </a:r>
          </a:p>
        </p:txBody>
      </p:sp>
      <p:sp>
        <p:nvSpPr>
          <p:cNvPr id="356353" name="Rectangle 1"/>
          <p:cNvSpPr>
            <a:spLocks noChangeArrowheads="1"/>
          </p:cNvSpPr>
          <p:nvPr/>
        </p:nvSpPr>
        <p:spPr bwMode="auto">
          <a:xfrm>
            <a:off x="360040" y="1671765"/>
            <a:ext cx="860444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Practical implications: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Signs of acute inflammation within the endometrium like swelling and redness are NOT ENOUGH to ascertain a chronic inflammatory disorder: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pitchFamily="34" charset="0"/>
              </a:rPr>
              <a:t>transient IISE</a:t>
            </a:r>
            <a:endParaRPr lang="fr-FR" sz="12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pitchFamily="34" charset="0"/>
              </a:rPr>
              <a:t>ACUTE LESION in the context of a REPEATED or PERSISTENT IISE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Always judge inflammation at the very first passage of the scope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5498</TotalTime>
  <Words>2304</Words>
  <Application>Microsoft Office PowerPoint</Application>
  <PresentationFormat>Ekran Gösterisi (4:3)</PresentationFormat>
  <Paragraphs>587</Paragraphs>
  <Slides>112</Slides>
  <Notes>40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112</vt:i4>
      </vt:variant>
    </vt:vector>
  </HeadingPairs>
  <TitlesOfParts>
    <vt:vector size="117" baseType="lpstr">
      <vt:lpstr>Arial</vt:lpstr>
      <vt:lpstr>Calibri</vt:lpstr>
      <vt:lpstr>Comic Sans MS</vt:lpstr>
      <vt:lpstr>Wingdings</vt:lpstr>
      <vt:lpstr>Thème Office</vt:lpstr>
      <vt:lpstr>PowerPoint Sunusu</vt:lpstr>
      <vt:lpstr>PowerPoint Sunusu</vt:lpstr>
      <vt:lpstr>WHAT IS EMB?</vt:lpstr>
      <vt:lpstr>WHAT IS EMB?</vt:lpstr>
      <vt:lpstr>WHAT IS EMB?</vt:lpstr>
      <vt:lpstr>WHAT IS EMB?</vt:lpstr>
      <vt:lpstr>WHAT IS EMB?</vt:lpstr>
      <vt:lpstr>WHAT IS EMB?</vt:lpstr>
      <vt:lpstr>WHAT IS EMB?</vt:lpstr>
      <vt:lpstr>WHAT IS EMB?</vt:lpstr>
      <vt:lpstr>WHAT IS EMB?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WHAT IS EMB?</vt:lpstr>
      <vt:lpstr>WHAT IS EMB?</vt:lpstr>
      <vt:lpstr>WHAT IS EMB?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SIRIUS</cp:lastModifiedBy>
  <cp:revision>94</cp:revision>
  <dcterms:created xsi:type="dcterms:W3CDTF">2022-01-30T11:06:38Z</dcterms:created>
  <dcterms:modified xsi:type="dcterms:W3CDTF">2022-02-25T10:54:17Z</dcterms:modified>
</cp:coreProperties>
</file>