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5.xml" ContentType="application/vnd.openxmlformats-officedocument.presentationml.tags+xml"/>
  <Override PartName="/ppt/notesSlides/notesSlide13.xml" ContentType="application/vnd.openxmlformats-officedocument.presentationml.notesSlide+xml"/>
  <Override PartName="/ppt/tags/tag6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7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8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9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24"/>
  </p:notesMasterIdLst>
  <p:sldIdLst>
    <p:sldId id="257" r:id="rId3"/>
    <p:sldId id="258" r:id="rId4"/>
    <p:sldId id="305" r:id="rId5"/>
    <p:sldId id="311" r:id="rId6"/>
    <p:sldId id="282" r:id="rId7"/>
    <p:sldId id="283" r:id="rId8"/>
    <p:sldId id="259" r:id="rId9"/>
    <p:sldId id="285" r:id="rId10"/>
    <p:sldId id="284" r:id="rId11"/>
    <p:sldId id="286" r:id="rId12"/>
    <p:sldId id="312" r:id="rId13"/>
    <p:sldId id="288" r:id="rId14"/>
    <p:sldId id="295" r:id="rId15"/>
    <p:sldId id="301" r:id="rId16"/>
    <p:sldId id="302" r:id="rId17"/>
    <p:sldId id="299" r:id="rId18"/>
    <p:sldId id="303" r:id="rId19"/>
    <p:sldId id="304" r:id="rId20"/>
    <p:sldId id="291" r:id="rId21"/>
    <p:sldId id="293" r:id="rId22"/>
    <p:sldId id="281" r:id="rId23"/>
  </p:sldIdLst>
  <p:sldSz cx="12192000" cy="6858000"/>
  <p:notesSz cx="6858000" cy="9144000"/>
  <p:defaultTextStyle>
    <a:defPPr>
      <a:defRPr lang="en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571"/>
    <p:restoredTop sz="84802"/>
  </p:normalViewPr>
  <p:slideViewPr>
    <p:cSldViewPr snapToGrid="0" snapToObjects="1">
      <p:cViewPr varScale="1">
        <p:scale>
          <a:sx n="95" d="100"/>
          <a:sy n="95" d="100"/>
        </p:scale>
        <p:origin x="4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0C1FEE-F274-6042-8B21-26D8A9AF668A}" type="doc">
      <dgm:prSet loTypeId="urn:microsoft.com/office/officeart/2005/8/layout/hProcess9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PT"/>
        </a:p>
      </dgm:t>
    </dgm:pt>
    <dgm:pt modelId="{687AB615-3348-8440-A647-F3D7C173BCD2}">
      <dgm:prSet phldrT="[Texto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1800" noProof="0" dirty="0">
              <a:solidFill>
                <a:schemeClr val="tx1"/>
              </a:solidFill>
              <a:latin typeface="Avenir Book" panose="02000503020000020003" pitchFamily="2" charset="0"/>
            </a:rPr>
            <a:t>Structured reporting</a:t>
          </a:r>
        </a:p>
      </dgm:t>
    </dgm:pt>
    <dgm:pt modelId="{1F4E444A-BBC6-7447-9924-3E865B9369B5}" type="parTrans" cxnId="{C5034163-39D0-CF4A-B674-81DB16445C28}">
      <dgm:prSet/>
      <dgm:spPr/>
      <dgm:t>
        <a:bodyPr/>
        <a:lstStyle/>
        <a:p>
          <a:endParaRPr lang="pt-PT" sz="1800">
            <a:solidFill>
              <a:schemeClr val="bg1"/>
            </a:solidFill>
            <a:latin typeface="Avenir Book" panose="02000503020000020003" pitchFamily="2" charset="0"/>
          </a:endParaRPr>
        </a:p>
      </dgm:t>
    </dgm:pt>
    <dgm:pt modelId="{FF9EACE3-F9E5-DC40-A019-6B9EB1AE1AAE}" type="sibTrans" cxnId="{C5034163-39D0-CF4A-B674-81DB16445C28}">
      <dgm:prSet custT="1"/>
      <dgm:spPr>
        <a:solidFill>
          <a:schemeClr val="bg1"/>
        </a:solidFill>
        <a:ln>
          <a:solidFill>
            <a:srgbClr val="002060"/>
          </a:solidFill>
        </a:ln>
      </dgm:spPr>
      <dgm:t>
        <a:bodyPr/>
        <a:lstStyle/>
        <a:p>
          <a:endParaRPr lang="pt-PT" sz="1800">
            <a:solidFill>
              <a:schemeClr val="bg1"/>
            </a:solidFill>
            <a:latin typeface="Avenir Book" panose="02000503020000020003" pitchFamily="2" charset="0"/>
          </a:endParaRPr>
        </a:p>
      </dgm:t>
    </dgm:pt>
    <dgm:pt modelId="{66D2946A-4D77-4340-9D87-64C5FBEDAA47}">
      <dgm:prSet phldrT="[Texto]" custT="1"/>
      <dgm:spPr>
        <a:solidFill>
          <a:schemeClr val="bg1"/>
        </a:solidFill>
        <a:ln>
          <a:solidFill>
            <a:schemeClr val="bg1"/>
          </a:solidFill>
        </a:ln>
      </dgm:spPr>
      <dgm:t>
        <a:bodyPr/>
        <a:lstStyle/>
        <a:p>
          <a:r>
            <a:rPr lang="en-US" sz="1800" noProof="0" dirty="0">
              <a:solidFill>
                <a:schemeClr val="tx1"/>
              </a:solidFill>
              <a:latin typeface="Avenir Book" panose="02000503020000020003" pitchFamily="2" charset="0"/>
            </a:rPr>
            <a:t>Improved surgical planning </a:t>
          </a:r>
        </a:p>
        <a:p>
          <a:r>
            <a:rPr lang="en-US" sz="1400" noProof="0" dirty="0">
              <a:solidFill>
                <a:schemeClr val="tx1"/>
              </a:solidFill>
              <a:latin typeface="Avenir Book" panose="02000503020000020003" pitchFamily="2" charset="0"/>
            </a:rPr>
            <a:t> </a:t>
          </a:r>
          <a:r>
            <a:rPr lang="en-US" sz="1200" noProof="0" dirty="0">
              <a:solidFill>
                <a:schemeClr val="tx1"/>
              </a:solidFill>
              <a:latin typeface="Avenir Book" panose="02000503020000020003" pitchFamily="2" charset="0"/>
            </a:rPr>
            <a:t>(complex disease)</a:t>
          </a:r>
        </a:p>
      </dgm:t>
    </dgm:pt>
    <dgm:pt modelId="{6DAE6019-27AB-3849-93BB-7C43F8213BEC}" type="parTrans" cxnId="{A6EE97FE-23CF-FC42-AD2B-AB427989E768}">
      <dgm:prSet/>
      <dgm:spPr/>
      <dgm:t>
        <a:bodyPr/>
        <a:lstStyle/>
        <a:p>
          <a:endParaRPr lang="pt-PT" sz="1800">
            <a:solidFill>
              <a:schemeClr val="bg1"/>
            </a:solidFill>
            <a:latin typeface="Avenir Book" panose="02000503020000020003" pitchFamily="2" charset="0"/>
          </a:endParaRPr>
        </a:p>
      </dgm:t>
    </dgm:pt>
    <dgm:pt modelId="{B4E833C3-4ECF-FD4D-8E67-4B1B9CE63F7E}" type="sibTrans" cxnId="{A6EE97FE-23CF-FC42-AD2B-AB427989E768}">
      <dgm:prSet/>
      <dgm:spPr/>
      <dgm:t>
        <a:bodyPr/>
        <a:lstStyle/>
        <a:p>
          <a:endParaRPr lang="pt-PT" sz="1800">
            <a:solidFill>
              <a:schemeClr val="bg1"/>
            </a:solidFill>
            <a:latin typeface="Avenir Book" panose="02000503020000020003" pitchFamily="2" charset="0"/>
          </a:endParaRPr>
        </a:p>
      </dgm:t>
    </dgm:pt>
    <dgm:pt modelId="{2A1D67A3-99E8-4F4B-BC51-5577E10339F9}" type="pres">
      <dgm:prSet presAssocID="{990C1FEE-F274-6042-8B21-26D8A9AF668A}" presName="CompostProcess" presStyleCnt="0">
        <dgm:presLayoutVars>
          <dgm:dir/>
          <dgm:resizeHandles val="exact"/>
        </dgm:presLayoutVars>
      </dgm:prSet>
      <dgm:spPr/>
    </dgm:pt>
    <dgm:pt modelId="{BBBD434F-2B53-B04A-82CA-A17FD4AE2570}" type="pres">
      <dgm:prSet presAssocID="{990C1FEE-F274-6042-8B21-26D8A9AF668A}" presName="arrow" presStyleLbl="bgShp" presStyleIdx="0" presStyleCnt="1"/>
      <dgm:spPr>
        <a:solidFill>
          <a:srgbClr val="002060"/>
        </a:solidFill>
      </dgm:spPr>
    </dgm:pt>
    <dgm:pt modelId="{70D679CB-EDED-B84B-9F56-83B4F39E9C18}" type="pres">
      <dgm:prSet presAssocID="{990C1FEE-F274-6042-8B21-26D8A9AF668A}" presName="linearProcess" presStyleCnt="0"/>
      <dgm:spPr/>
    </dgm:pt>
    <dgm:pt modelId="{0677DD2C-3BFF-7B44-A461-2C8184D802C5}" type="pres">
      <dgm:prSet presAssocID="{687AB615-3348-8440-A647-F3D7C173BCD2}" presName="textNode" presStyleLbl="node1" presStyleIdx="0" presStyleCnt="2" custScaleX="72122" custScaleY="80809">
        <dgm:presLayoutVars>
          <dgm:bulletEnabled val="1"/>
        </dgm:presLayoutVars>
      </dgm:prSet>
      <dgm:spPr/>
    </dgm:pt>
    <dgm:pt modelId="{5EC2DD45-AE23-3741-86EB-9FA93B94A679}" type="pres">
      <dgm:prSet presAssocID="{FF9EACE3-F9E5-DC40-A019-6B9EB1AE1AAE}" presName="sibTrans" presStyleCnt="0"/>
      <dgm:spPr/>
    </dgm:pt>
    <dgm:pt modelId="{795AD471-722A-6A4C-B158-FED27B930DDB}" type="pres">
      <dgm:prSet presAssocID="{66D2946A-4D77-4340-9D87-64C5FBEDAA47}" presName="textNode" presStyleLbl="node1" presStyleIdx="1" presStyleCnt="2" custScaleX="90310" custScaleY="85107">
        <dgm:presLayoutVars>
          <dgm:bulletEnabled val="1"/>
        </dgm:presLayoutVars>
      </dgm:prSet>
      <dgm:spPr/>
    </dgm:pt>
  </dgm:ptLst>
  <dgm:cxnLst>
    <dgm:cxn modelId="{B7EBB244-7F50-0146-8D58-F036EBC8B586}" type="presOf" srcId="{66D2946A-4D77-4340-9D87-64C5FBEDAA47}" destId="{795AD471-722A-6A4C-B158-FED27B930DDB}" srcOrd="0" destOrd="0" presId="urn:microsoft.com/office/officeart/2005/8/layout/hProcess9"/>
    <dgm:cxn modelId="{C5034163-39D0-CF4A-B674-81DB16445C28}" srcId="{990C1FEE-F274-6042-8B21-26D8A9AF668A}" destId="{687AB615-3348-8440-A647-F3D7C173BCD2}" srcOrd="0" destOrd="0" parTransId="{1F4E444A-BBC6-7447-9924-3E865B9369B5}" sibTransId="{FF9EACE3-F9E5-DC40-A019-6B9EB1AE1AAE}"/>
    <dgm:cxn modelId="{1309009F-F6CB-E24B-86CE-C2179551691E}" type="presOf" srcId="{687AB615-3348-8440-A647-F3D7C173BCD2}" destId="{0677DD2C-3BFF-7B44-A461-2C8184D802C5}" srcOrd="0" destOrd="0" presId="urn:microsoft.com/office/officeart/2005/8/layout/hProcess9"/>
    <dgm:cxn modelId="{77EA01CC-6E49-1543-BB79-95045AD1EE4D}" type="presOf" srcId="{990C1FEE-F274-6042-8B21-26D8A9AF668A}" destId="{2A1D67A3-99E8-4F4B-BC51-5577E10339F9}" srcOrd="0" destOrd="0" presId="urn:microsoft.com/office/officeart/2005/8/layout/hProcess9"/>
    <dgm:cxn modelId="{A6EE97FE-23CF-FC42-AD2B-AB427989E768}" srcId="{990C1FEE-F274-6042-8B21-26D8A9AF668A}" destId="{66D2946A-4D77-4340-9D87-64C5FBEDAA47}" srcOrd="1" destOrd="0" parTransId="{6DAE6019-27AB-3849-93BB-7C43F8213BEC}" sibTransId="{B4E833C3-4ECF-FD4D-8E67-4B1B9CE63F7E}"/>
    <dgm:cxn modelId="{33628D2B-9DC3-8843-9ECB-DCB1DA328767}" type="presParOf" srcId="{2A1D67A3-99E8-4F4B-BC51-5577E10339F9}" destId="{BBBD434F-2B53-B04A-82CA-A17FD4AE2570}" srcOrd="0" destOrd="0" presId="urn:microsoft.com/office/officeart/2005/8/layout/hProcess9"/>
    <dgm:cxn modelId="{CF5A7A97-C5F2-4444-A6A2-1FE24C54F00C}" type="presParOf" srcId="{2A1D67A3-99E8-4F4B-BC51-5577E10339F9}" destId="{70D679CB-EDED-B84B-9F56-83B4F39E9C18}" srcOrd="1" destOrd="0" presId="urn:microsoft.com/office/officeart/2005/8/layout/hProcess9"/>
    <dgm:cxn modelId="{C323F245-F66E-2342-B357-E150DEF3D391}" type="presParOf" srcId="{70D679CB-EDED-B84B-9F56-83B4F39E9C18}" destId="{0677DD2C-3BFF-7B44-A461-2C8184D802C5}" srcOrd="0" destOrd="0" presId="urn:microsoft.com/office/officeart/2005/8/layout/hProcess9"/>
    <dgm:cxn modelId="{AC458871-EE03-5B4C-A00E-2B81FB83E4A9}" type="presParOf" srcId="{70D679CB-EDED-B84B-9F56-83B4F39E9C18}" destId="{5EC2DD45-AE23-3741-86EB-9FA93B94A679}" srcOrd="1" destOrd="0" presId="urn:microsoft.com/office/officeart/2005/8/layout/hProcess9"/>
    <dgm:cxn modelId="{F729DD09-1F65-4441-9E52-4BBC5716A345}" type="presParOf" srcId="{70D679CB-EDED-B84B-9F56-83B4F39E9C18}" destId="{795AD471-722A-6A4C-B158-FED27B930DDB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D434F-2B53-B04A-82CA-A17FD4AE2570}">
      <dsp:nvSpPr>
        <dsp:cNvPr id="0" name=""/>
        <dsp:cNvSpPr/>
      </dsp:nvSpPr>
      <dsp:spPr>
        <a:xfrm>
          <a:off x="524318" y="0"/>
          <a:ext cx="5942277" cy="3732757"/>
        </a:xfrm>
        <a:prstGeom prst="rightArrow">
          <a:avLst/>
        </a:prstGeom>
        <a:solidFill>
          <a:srgbClr val="00206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77DD2C-3BFF-7B44-A461-2C8184D802C5}">
      <dsp:nvSpPr>
        <dsp:cNvPr id="0" name=""/>
        <dsp:cNvSpPr/>
      </dsp:nvSpPr>
      <dsp:spPr>
        <a:xfrm>
          <a:off x="1493161" y="1263097"/>
          <a:ext cx="1622889" cy="1206561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>
              <a:solidFill>
                <a:schemeClr val="tx1"/>
              </a:solidFill>
              <a:latin typeface="Avenir Book" panose="02000503020000020003" pitchFamily="2" charset="0"/>
            </a:rPr>
            <a:t>Structured reporting</a:t>
          </a:r>
        </a:p>
      </dsp:txBody>
      <dsp:txXfrm>
        <a:off x="1552060" y="1321996"/>
        <a:ext cx="1505091" cy="1088763"/>
      </dsp:txXfrm>
    </dsp:sp>
    <dsp:sp modelId="{795AD471-722A-6A4C-B158-FED27B930DDB}">
      <dsp:nvSpPr>
        <dsp:cNvPr id="0" name=""/>
        <dsp:cNvSpPr/>
      </dsp:nvSpPr>
      <dsp:spPr>
        <a:xfrm>
          <a:off x="3465597" y="1231011"/>
          <a:ext cx="2032156" cy="1270734"/>
        </a:xfrm>
        <a:prstGeom prst="roundRect">
          <a:avLst/>
        </a:prstGeom>
        <a:solidFill>
          <a:schemeClr val="bg1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noProof="0" dirty="0">
              <a:solidFill>
                <a:schemeClr val="tx1"/>
              </a:solidFill>
              <a:latin typeface="Avenir Book" panose="02000503020000020003" pitchFamily="2" charset="0"/>
            </a:rPr>
            <a:t>Improved surgical planning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noProof="0" dirty="0">
              <a:solidFill>
                <a:schemeClr val="tx1"/>
              </a:solidFill>
              <a:latin typeface="Avenir Book" panose="02000503020000020003" pitchFamily="2" charset="0"/>
            </a:rPr>
            <a:t> </a:t>
          </a:r>
          <a:r>
            <a:rPr lang="en-US" sz="1200" kern="1200" noProof="0" dirty="0">
              <a:solidFill>
                <a:schemeClr val="tx1"/>
              </a:solidFill>
              <a:latin typeface="Avenir Book" panose="02000503020000020003" pitchFamily="2" charset="0"/>
            </a:rPr>
            <a:t>(complex disease)</a:t>
          </a:r>
        </a:p>
      </dsp:txBody>
      <dsp:txXfrm>
        <a:off x="3527629" y="1293043"/>
        <a:ext cx="1908092" cy="11466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1F5BC-E927-3F47-AD78-FBBD39DC0D5A}" type="datetimeFigureOut">
              <a:rPr lang="en-US" smtClean="0"/>
              <a:t>2/25/22</a:t>
            </a:fld>
            <a:endParaRPr lang="en-US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7DA05F-A47E-4740-9BAA-8BF170DCD53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452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Ultrasound (US) represents the first-line imaging tool in patients with symptoms and signs of endometriosis.</a:t>
            </a:r>
          </a:p>
          <a:p>
            <a:r>
              <a:rPr lang="en-US" sz="1200" dirty="0">
                <a:latin typeface="Avenir Book" panose="02000503020000020003" pitchFamily="2" charset="0"/>
              </a:rPr>
              <a:t>In advanced centers, sensitivity and specificity of US for DIE, such as the sensitivity and specificity of magnetic resonance imaging (MRI), may exceed 80 – 90%,  making these techniques highly useful alternatives to laparoscopy.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DA05F-A47E-4740-9BAA-8BF170DCD5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341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>
                <a:latin typeface="Avenir Book" panose="02000503020000020003" pitchFamily="2" charset="0"/>
              </a:rPr>
              <a:t>The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ISGE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recommends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the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adoption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of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the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terms</a:t>
            </a:r>
            <a:r>
              <a:rPr lang="pt-PT" dirty="0">
                <a:latin typeface="Avenir Book" panose="02000503020000020003" pitchFamily="2" charset="0"/>
              </a:rPr>
              <a:t>, </a:t>
            </a:r>
            <a:r>
              <a:rPr lang="pt-PT" dirty="0" err="1">
                <a:latin typeface="Avenir Book" panose="02000503020000020003" pitchFamily="2" charset="0"/>
              </a:rPr>
              <a:t>definitions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and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methods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proposed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by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the</a:t>
            </a:r>
            <a:endParaRPr lang="pt-PT" dirty="0">
              <a:latin typeface="Avenir Book" panose="02000503020000020003" pitchFamily="2" charset="0"/>
            </a:endParaRPr>
          </a:p>
          <a:p>
            <a:r>
              <a:rPr lang="pt-PT" dirty="0" err="1">
                <a:latin typeface="Avenir Book" panose="02000503020000020003" pitchFamily="2" charset="0"/>
              </a:rPr>
              <a:t>International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Deep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Endometriosis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Analysis</a:t>
            </a:r>
            <a:r>
              <a:rPr lang="pt-PT" dirty="0">
                <a:latin typeface="Avenir Book" panose="02000503020000020003" pitchFamily="2" charset="0"/>
              </a:rPr>
              <a:t> (</a:t>
            </a:r>
            <a:r>
              <a:rPr lang="pt-PT" dirty="0" err="1">
                <a:latin typeface="Avenir Book" panose="02000503020000020003" pitchFamily="2" charset="0"/>
              </a:rPr>
              <a:t>IDEA</a:t>
            </a:r>
            <a:r>
              <a:rPr lang="pt-PT" dirty="0">
                <a:latin typeface="Avenir Book" panose="02000503020000020003" pitchFamily="2" charset="0"/>
              </a:rPr>
              <a:t>) </a:t>
            </a:r>
            <a:r>
              <a:rPr lang="pt-PT" dirty="0" err="1">
                <a:latin typeface="Avenir Book" panose="02000503020000020003" pitchFamily="2" charset="0"/>
              </a:rPr>
              <a:t>Group</a:t>
            </a:r>
            <a:r>
              <a:rPr lang="pt-PT" dirty="0">
                <a:latin typeface="Avenir Book" panose="02000503020000020003" pitchFamily="2" charset="0"/>
              </a:rPr>
              <a:t> for </a:t>
            </a:r>
            <a:r>
              <a:rPr lang="pt-PT" dirty="0" err="1">
                <a:latin typeface="Avenir Book" panose="02000503020000020003" pitchFamily="2" charset="0"/>
              </a:rPr>
              <a:t>ultrasound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assessment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of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patients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with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suspected</a:t>
            </a:r>
            <a:endParaRPr lang="pt-PT" dirty="0">
              <a:latin typeface="Avenir Book" panose="02000503020000020003" pitchFamily="2" charset="0"/>
            </a:endParaRPr>
          </a:p>
          <a:p>
            <a:r>
              <a:rPr lang="pt-PT" dirty="0" err="1">
                <a:latin typeface="Avenir Book" panose="02000503020000020003" pitchFamily="2" charset="0"/>
              </a:rPr>
              <a:t>or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known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endometriosis</a:t>
            </a:r>
            <a:r>
              <a:rPr lang="pt-PT" dirty="0">
                <a:latin typeface="Avenir Book" panose="02000503020000020003" pitchFamily="2" charset="0"/>
              </a:rPr>
              <a:t> (grade 1C), </a:t>
            </a:r>
            <a:r>
              <a:rPr lang="pt-PT" dirty="0" err="1">
                <a:latin typeface="Avenir Book" panose="02000503020000020003" pitchFamily="2" charset="0"/>
              </a:rPr>
              <a:t>since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this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is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the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most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comprehensive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and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systematic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concept</a:t>
            </a:r>
            <a:endParaRPr lang="pt-PT" dirty="0">
              <a:latin typeface="Avenir Book" panose="02000503020000020003" pitchFamily="2" charset="0"/>
            </a:endParaRPr>
          </a:p>
          <a:p>
            <a:r>
              <a:rPr lang="pt-PT" dirty="0" err="1">
                <a:latin typeface="Avenir Book" panose="02000503020000020003" pitchFamily="2" charset="0"/>
              </a:rPr>
              <a:t>currently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available</a:t>
            </a:r>
            <a:r>
              <a:rPr lang="pt-PT" dirty="0">
                <a:latin typeface="Avenir Book" panose="02000503020000020003" pitchFamily="2" charset="0"/>
              </a:rPr>
              <a:t>. </a:t>
            </a:r>
            <a:r>
              <a:rPr lang="pt-PT" dirty="0" err="1">
                <a:latin typeface="Avenir Book" panose="02000503020000020003" pitchFamily="2" charset="0"/>
              </a:rPr>
              <a:t>This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paper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provides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the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ISGE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structured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reporting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template</a:t>
            </a:r>
            <a:r>
              <a:rPr lang="pt-PT" dirty="0">
                <a:latin typeface="Avenir Book" panose="02000503020000020003" pitchFamily="2" charset="0"/>
              </a:rPr>
              <a:t> for </a:t>
            </a:r>
            <a:r>
              <a:rPr lang="pt-PT" dirty="0" err="1">
                <a:latin typeface="Avenir Book" panose="02000503020000020003" pitchFamily="2" charset="0"/>
              </a:rPr>
              <a:t>presenting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quantitative</a:t>
            </a:r>
            <a:endParaRPr lang="pt-PT" dirty="0">
              <a:latin typeface="Avenir Book" panose="02000503020000020003" pitchFamily="2" charset="0"/>
            </a:endParaRPr>
          </a:p>
          <a:p>
            <a:r>
              <a:rPr lang="pt-PT" dirty="0" err="1">
                <a:latin typeface="Avenir Book" panose="02000503020000020003" pitchFamily="2" charset="0"/>
              </a:rPr>
              <a:t>and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qualitative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information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upon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the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IDEA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consensus-based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sonographic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assessment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of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the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uterus</a:t>
            </a:r>
            <a:r>
              <a:rPr lang="pt-PT" dirty="0">
                <a:latin typeface="Avenir Book" panose="02000503020000020003" pitchFamily="2" charset="0"/>
              </a:rPr>
              <a:t>,</a:t>
            </a:r>
          </a:p>
          <a:p>
            <a:r>
              <a:rPr lang="pt-PT" dirty="0" err="1">
                <a:latin typeface="Avenir Book" panose="02000503020000020003" pitchFamily="2" charset="0"/>
              </a:rPr>
              <a:t>adnexa</a:t>
            </a:r>
            <a:r>
              <a:rPr lang="pt-PT" dirty="0">
                <a:latin typeface="Avenir Book" panose="02000503020000020003" pitchFamily="2" charset="0"/>
              </a:rPr>
              <a:t>, anterior </a:t>
            </a:r>
            <a:r>
              <a:rPr lang="pt-PT" dirty="0" err="1">
                <a:latin typeface="Avenir Book" panose="02000503020000020003" pitchFamily="2" charset="0"/>
              </a:rPr>
              <a:t>and</a:t>
            </a:r>
            <a:r>
              <a:rPr lang="pt-PT" dirty="0">
                <a:latin typeface="Avenir Book" panose="02000503020000020003" pitchFamily="2" charset="0"/>
              </a:rPr>
              <a:t> posterior </a:t>
            </a:r>
            <a:r>
              <a:rPr lang="pt-PT" dirty="0" err="1">
                <a:latin typeface="Avenir Book" panose="02000503020000020003" pitchFamily="2" charset="0"/>
              </a:rPr>
              <a:t>compartment</a:t>
            </a:r>
            <a:r>
              <a:rPr lang="pt-PT" dirty="0">
                <a:latin typeface="Avenir Book" panose="02000503020000020003" pitchFamily="2" charset="0"/>
              </a:rPr>
              <a:t>. </a:t>
            </a:r>
            <a:r>
              <a:rPr lang="pt-PT" dirty="0" err="1">
                <a:latin typeface="Avenir Book" panose="02000503020000020003" pitchFamily="2" charset="0"/>
              </a:rPr>
              <a:t>The</a:t>
            </a:r>
            <a:r>
              <a:rPr lang="pt-PT" dirty="0">
                <a:latin typeface="Avenir Book" panose="02000503020000020003" pitchFamily="2" charset="0"/>
              </a:rPr>
              <a:t> #Enzian </a:t>
            </a:r>
            <a:r>
              <a:rPr lang="pt-PT" dirty="0" err="1">
                <a:latin typeface="Avenir Book" panose="02000503020000020003" pitchFamily="2" charset="0"/>
              </a:rPr>
              <a:t>classification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is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recommended</a:t>
            </a:r>
            <a:r>
              <a:rPr lang="pt-PT" dirty="0">
                <a:latin typeface="Avenir Book" panose="02000503020000020003" pitchFamily="2" charset="0"/>
              </a:rPr>
              <a:t> to </a:t>
            </a:r>
            <a:r>
              <a:rPr lang="pt-PT" dirty="0" err="1">
                <a:latin typeface="Avenir Book" panose="02000503020000020003" pitchFamily="2" charset="0"/>
              </a:rPr>
              <a:t>summarize</a:t>
            </a:r>
            <a:endParaRPr lang="pt-PT" dirty="0">
              <a:latin typeface="Avenir Book" panose="02000503020000020003" pitchFamily="2" charset="0"/>
            </a:endParaRPr>
          </a:p>
          <a:p>
            <a:r>
              <a:rPr lang="pt-PT" dirty="0" err="1">
                <a:latin typeface="Avenir Book" panose="02000503020000020003" pitchFamily="2" charset="0"/>
              </a:rPr>
              <a:t>the</a:t>
            </a:r>
            <a:r>
              <a:rPr lang="pt-PT" dirty="0">
                <a:latin typeface="Avenir Book" panose="02000503020000020003" pitchFamily="2" charset="0"/>
              </a:rPr>
              <a:t> </a:t>
            </a:r>
            <a:r>
              <a:rPr lang="pt-PT" dirty="0" err="1">
                <a:latin typeface="Avenir Book" panose="02000503020000020003" pitchFamily="2" charset="0"/>
              </a:rPr>
              <a:t>findings</a:t>
            </a:r>
            <a:r>
              <a:rPr lang="pt-PT" dirty="0">
                <a:latin typeface="Avenir Book" panose="02000503020000020003" pitchFamily="2" charset="0"/>
              </a:rPr>
              <a:t> in a standard </a:t>
            </a:r>
            <a:r>
              <a:rPr lang="pt-PT" dirty="0" err="1">
                <a:latin typeface="Avenir Book" panose="02000503020000020003" pitchFamily="2" charset="0"/>
              </a:rPr>
              <a:t>fashion</a:t>
            </a:r>
            <a:r>
              <a:rPr lang="pt-PT" dirty="0">
                <a:latin typeface="Avenir Book" panose="02000503020000020003" pitchFamily="2" charset="0"/>
              </a:rPr>
              <a:t> (grade 1B).</a:t>
            </a:r>
            <a:endParaRPr lang="pt-PT" dirty="0">
              <a:effectLst/>
              <a:latin typeface="Avenir Book" panose="02000503020000020003" pitchFamily="2" charset="0"/>
            </a:endParaRPr>
          </a:p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DA05F-A47E-4740-9BAA-8BF170DCD53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921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clearly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logically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organized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patient’s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symptomatology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mapping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appropriate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initiate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US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general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impression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denying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existence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‘‘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frozen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pelvis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endometriosis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pathology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endometriosis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DA05F-A47E-4740-9BAA-8BF170DCD5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994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endometriosis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involvement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pelvic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didactically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compartments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(anterior,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uterus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adnexae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posterior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compartment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planning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medical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surgical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counseling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anterior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UVR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obliterated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obliterated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Ureters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normal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abnormal.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UB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coresponding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#E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FB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FU,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respectively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deteils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surgically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importante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slide. For exemple...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DA05F-A47E-4740-9BAA-8BF170DCD5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65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uterus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adnexae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measurements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sugested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MUSA 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concensus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Partcular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attention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payed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feturs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adenomyosis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FA 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accordanece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#Enzian.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DA05F-A47E-4740-9BAA-8BF170DCD53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34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assesment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endometrial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intracavitary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lesions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IETA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concensus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DA05F-A47E-4740-9BAA-8BF170DCD5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6007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IOTA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IOTA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malignancy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risk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predictions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edometriomas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corespond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Enzian 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affecting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tubo-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ovarian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namely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adhesions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impaired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mobilty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pathency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correspond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Enzian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DA05F-A47E-4740-9BAA-8BF170DCD5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633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anatomical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posterior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compartment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sites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DIE.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posterior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compartment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rectovaginal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posterior vaginal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fornix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retrocervical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utero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-sacral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ligaments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cardinal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ligaments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pelvic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sidewall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rectum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pouch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Douglas.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Iach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structurte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normal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abdnormal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abdnormal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details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surgical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relevance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DA05F-A47E-4740-9BAA-8BF170DCD53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9532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exemple,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rectal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abnormality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...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DA05F-A47E-4740-9BAA-8BF170DCD53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31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Intestinal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lesions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rectum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(i.e.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those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16 cm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verge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analogy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rectal DIE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locations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(e.g.,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diaphragm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umbilicus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size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morphology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strength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MRI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sonography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pain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provoked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worsened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selectively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anatomical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Consequently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decision-making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process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more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reliable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because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patient’s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symptoms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sites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tenderness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experienced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DA05F-A47E-4740-9BAA-8BF170DCD53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71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summarize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sonographic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mapping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a standard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#Enzian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DA05F-A47E-4740-9BAA-8BF170DCD53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58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Avenir Book" panose="02000503020000020003" pitchFamily="2" charset="0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DA05F-A47E-4740-9BAA-8BF170DCD5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740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latin typeface="Avenir Book" panose="02000503020000020003" pitchFamily="2" charset="0"/>
              </a:rPr>
              <a:t>Mapping of pelvic endometriosis by ultrasound is accurate when trained sonographers perform the technique. </a:t>
            </a:r>
          </a:p>
          <a:p>
            <a:endParaRPr lang="en-US" sz="300" dirty="0">
              <a:latin typeface="Avenir Book" panose="02000503020000020003" pitchFamily="2" charset="0"/>
            </a:endParaRPr>
          </a:p>
          <a:p>
            <a:r>
              <a:rPr lang="en-US" sz="1200" dirty="0">
                <a:latin typeface="Avenir Book" panose="02000503020000020003" pitchFamily="2" charset="0"/>
              </a:rPr>
              <a:t>Structured reporting of the lesions may improve patient counseling and treatment planning, including the organization of multidisciplinary teams and the selection of the most appropriate medical or surgical therapeutic strategy.</a:t>
            </a:r>
          </a:p>
          <a:p>
            <a:endParaRPr lang="en-US" sz="300" dirty="0">
              <a:latin typeface="Avenir Book" panose="02000503020000020003" pitchFamily="2" charset="0"/>
            </a:endParaRPr>
          </a:p>
          <a:p>
            <a:r>
              <a:rPr lang="en-US" sz="1200" dirty="0">
                <a:latin typeface="Avenir Book" panose="02000503020000020003" pitchFamily="2" charset="0"/>
              </a:rPr>
              <a:t>The ISGE template for the structured report has been published and is available.</a:t>
            </a:r>
          </a:p>
          <a:p>
            <a:endParaRPr lang="en-US" dirty="0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DA05F-A47E-4740-9BAA-8BF170DCD53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061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latin typeface="Avenir Book" panose="02000503020000020003" pitchFamily="2" charset="0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DA05F-A47E-4740-9BAA-8BF170DCD53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55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Enzian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decade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recognized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valid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suitable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tool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US/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MRI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surgical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settings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national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societies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Enzian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[24].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newly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modified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#Enzian (2021)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peritoneal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ovarian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endometriosis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adnexal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adhesions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[18]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non-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invasive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surgical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DA05F-A47E-4740-9BAA-8BF170DCD5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9944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talk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serves: 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practice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standardized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comprehensive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systematic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endometriosis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pelvic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correlation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#Enzian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ISGE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2021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recommendations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for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findings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obtained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dynamic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will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presented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DA05F-A47E-4740-9BAA-8BF170DCD53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47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allow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meaningful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comparisons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promoting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unambiguous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communication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sonographers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radiologists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gynecologists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surgeons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clinicians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International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Deep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Endometriosis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Analysis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Group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consensus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statement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terms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definitions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measurements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applied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describe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characteristics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diferente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endometriosis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phenotypes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US scan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 steps... 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DA05F-A47E-4740-9BAA-8BF170DCD5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57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oficial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validation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reduced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Nº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acordasse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recently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published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Fisherova’s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grouop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TVUS,</a:t>
            </a: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performed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experienced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operator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protocol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consensus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accuracy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MRI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</a:t>
            </a: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upper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rectum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rectosigmoid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ureter</a:t>
            </a: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marginally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sensitivity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</a:t>
            </a: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assessment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bladder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USLs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vagina,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rectovaginal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septum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pelvic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overall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[10].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nomenclature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measurements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overall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negative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impact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detection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rate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[10].</a:t>
            </a: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DA05F-A47E-4740-9BAA-8BF170DCD5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50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addition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standardized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technique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highly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desirable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information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obtained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examination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within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standardized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comprehensive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clear,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well-structured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order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facilitate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counseling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management. 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comparison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narrative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structured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found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improve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surgica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planning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patients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complex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[9,13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DA05F-A47E-4740-9BAA-8BF170DCD5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473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accuracy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between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sonographic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surgical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diagnostics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Enzian/#Enzian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modified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#Enzian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does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integrate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various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parameters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IDEA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protocol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Individual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compartments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organs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coded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symbolically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letters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P_, O_/_, T _/_, A _,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B_/_, C _, F(. . .) _ [P – peritoneal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reliably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during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surgery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O –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ovarian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endometriosis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T –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affecting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tubo-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ovarian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A – DIE</a:t>
            </a: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affecting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vagina,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RVS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retrocervical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B – DIE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affecting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USL/cardinal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ligament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pelvic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sidewall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C - DIE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affecting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rectum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F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affected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so-called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locations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including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FA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adenomyosis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FB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urinary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bladder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FU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ureters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FI (intestine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above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rectum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i.e. &gt; 16 cm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anal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verge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F(. . .)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extragenital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anatomical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strictures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should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specified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localization</a:t>
            </a:r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brackets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e.g. F (</a:t>
            </a:r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umbilicus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)].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P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classification</a:t>
            </a:r>
            <a:r>
              <a:rPr lang="pt-P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[25,26].</a:t>
            </a: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P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7DA05F-A47E-4740-9BAA-8BF170DCD5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22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FC7448B-26AD-7746-839C-BCF9FA4ACD75}"/>
              </a:ext>
            </a:extLst>
          </p:cNvPr>
          <p:cNvSpPr txBox="1"/>
          <p:nvPr userDrawn="1"/>
        </p:nvSpPr>
        <p:spPr>
          <a:xfrm>
            <a:off x="8027719" y="141316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873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265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0B5381E-419A-A34E-8F73-02E2F1CB79A6}"/>
              </a:ext>
            </a:extLst>
          </p:cNvPr>
          <p:cNvSpPr/>
          <p:nvPr userDrawn="1"/>
        </p:nvSpPr>
        <p:spPr>
          <a:xfrm>
            <a:off x="6549887" y="0"/>
            <a:ext cx="5642113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A80C250-DC5B-A34F-96A2-926EBF66A80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2604" y="445193"/>
            <a:ext cx="1885208" cy="70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14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42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5760" indent="-365760" algn="l" defTabSz="914400" rtl="0" eaLnBrk="1" latinLnBrk="0" hangingPunct="1">
        <a:lnSpc>
          <a:spcPct val="105000"/>
        </a:lnSpc>
        <a:spcBef>
          <a:spcPts val="900"/>
        </a:spcBef>
        <a:buClr>
          <a:schemeClr val="accent5"/>
        </a:buClr>
        <a:buFont typeface="Avenir Next LT Pro" panose="020B0504020202020204" pitchFamily="34" charset="0"/>
        <a:buChar char="+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0" algn="l" defTabSz="914400" rtl="0" eaLnBrk="1" latinLnBrk="0" hangingPunct="1">
        <a:lnSpc>
          <a:spcPct val="105000"/>
        </a:lnSpc>
        <a:spcBef>
          <a:spcPts val="900"/>
        </a:spcBef>
        <a:buFont typeface="Arial" panose="020B0604020202020204" pitchFamily="34" charset="0"/>
        <a:buNone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40080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" indent="0" algn="l" defTabSz="914400" rtl="0" eaLnBrk="1" latinLnBrk="0" hangingPunct="1">
        <a:lnSpc>
          <a:spcPct val="105000"/>
        </a:lnSpc>
        <a:spcBef>
          <a:spcPts val="600"/>
        </a:spcBef>
        <a:buFontTx/>
        <a:buNone/>
        <a:defRPr sz="1800" i="1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886968" indent="-274320" algn="l" defTabSz="914400" rtl="0" eaLnBrk="1" latinLnBrk="0" hangingPunct="1">
        <a:lnSpc>
          <a:spcPct val="105000"/>
        </a:lnSpc>
        <a:spcBef>
          <a:spcPts val="6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3F746EC-3829-7F43-BF09-16857975FC9E}"/>
              </a:ext>
            </a:extLst>
          </p:cNvPr>
          <p:cNvSpPr/>
          <p:nvPr userDrawn="1"/>
        </p:nvSpPr>
        <p:spPr>
          <a:xfrm>
            <a:off x="123568" y="172996"/>
            <a:ext cx="11924270" cy="6269846"/>
          </a:xfrm>
          <a:prstGeom prst="roundRect">
            <a:avLst>
              <a:gd name="adj" fmla="val 697"/>
            </a:avLst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T"/>
          </a:p>
        </p:txBody>
      </p:sp>
      <p:pic>
        <p:nvPicPr>
          <p:cNvPr id="1028" name="Picture 4" descr="ETCA - ISGE | Iota Group">
            <a:extLst>
              <a:ext uri="{FF2B5EF4-FFF2-40B4-BE49-F238E27FC236}">
                <a16:creationId xmlns:a16="http://schemas.microsoft.com/office/drawing/2014/main" id="{16A1B5EA-6CFF-0740-933E-00D71DCA24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608" y="6506173"/>
            <a:ext cx="750784" cy="27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681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2.png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3.tiff"/><Relationship Id="rId5" Type="http://schemas.openxmlformats.org/officeDocument/2006/relationships/image" Target="../media/image22.png"/><Relationship Id="rId4" Type="http://schemas.openxmlformats.org/officeDocument/2006/relationships/image" Target="../media/image20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0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9.tiff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74A4F7-760A-DD48-821D-1982C1CA31C5}"/>
              </a:ext>
            </a:extLst>
          </p:cNvPr>
          <p:cNvSpPr txBox="1"/>
          <p:nvPr/>
        </p:nvSpPr>
        <p:spPr>
          <a:xfrm>
            <a:off x="6950188" y="2276386"/>
            <a:ext cx="489373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5th MINIMALLY INVASIVE GYNECOLOGIC SURGERY CONGRESS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venir" panose="02000503020000020003" pitchFamily="2" charset="0"/>
                <a:ea typeface="Ayuthaya" pitchFamily="2" charset="-34"/>
                <a:cs typeface="Ayuthaya" pitchFamily="2" charset="-34"/>
              </a:rPr>
              <a:t>February 23</a:t>
            </a:r>
            <a:r>
              <a:rPr lang="en-US" b="1" baseline="30000" dirty="0">
                <a:solidFill>
                  <a:schemeClr val="bg1"/>
                </a:solidFill>
                <a:latin typeface="Avenir" panose="02000503020000020003" pitchFamily="2" charset="0"/>
                <a:ea typeface="Ayuthaya" pitchFamily="2" charset="-34"/>
                <a:cs typeface="Ayuthaya" pitchFamily="2" charset="-34"/>
              </a:rPr>
              <a:t> – </a:t>
            </a:r>
            <a:r>
              <a:rPr lang="en-US" b="1" dirty="0">
                <a:solidFill>
                  <a:schemeClr val="bg1"/>
                </a:solidFill>
                <a:latin typeface="Avenir" panose="02000503020000020003" pitchFamily="2" charset="0"/>
                <a:ea typeface="Ayuthaya" pitchFamily="2" charset="-34"/>
                <a:cs typeface="Ayuthaya" pitchFamily="2" charset="-34"/>
              </a:rPr>
              <a:t>26, 2022, Istanbul, Turkey</a:t>
            </a:r>
            <a:endParaRPr lang="en-PT">
              <a:solidFill>
                <a:schemeClr val="bg1"/>
              </a:solidFill>
              <a:latin typeface="Avenir" panose="02000503020000020003" pitchFamily="2" charset="0"/>
              <a:ea typeface="Ayuthaya" pitchFamily="2" charset="-34"/>
              <a:cs typeface="Ayuthaya" pitchFamily="2" charset="-34"/>
            </a:endParaRPr>
          </a:p>
          <a:p>
            <a:pPr algn="ctr"/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Aberto Concurso para Administradores Hospitalares – CHULC | A Enfermagem e  as Leis">
            <a:extLst>
              <a:ext uri="{FF2B5EF4-FFF2-40B4-BE49-F238E27FC236}">
                <a16:creationId xmlns:a16="http://schemas.microsoft.com/office/drawing/2014/main" id="{4C36DC1E-7D7B-E446-BF51-D5E2EE4108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804" y="5737752"/>
            <a:ext cx="1549400" cy="61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E11B1667-B0E3-5C4F-B665-9052D7D38448}"/>
              </a:ext>
            </a:extLst>
          </p:cNvPr>
          <p:cNvSpPr txBox="1"/>
          <p:nvPr/>
        </p:nvSpPr>
        <p:spPr>
          <a:xfrm>
            <a:off x="-23750" y="2322141"/>
            <a:ext cx="65451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rgbClr val="002060"/>
                </a:solidFill>
              </a:rPr>
              <a:t>Preoperative Evaluation of the Endometriotic Patients Combining US &amp; #Enzian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FC75EDA8-5290-0341-A5E7-851E5222777C}"/>
              </a:ext>
            </a:extLst>
          </p:cNvPr>
          <p:cNvSpPr txBox="1"/>
          <p:nvPr/>
        </p:nvSpPr>
        <p:spPr>
          <a:xfrm>
            <a:off x="-32085" y="3420839"/>
            <a:ext cx="65451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rgbClr val="002060"/>
                </a:solidFill>
                <a:latin typeface="Avenir" panose="02000503020000020003" pitchFamily="2" charset="0"/>
                <a:ea typeface="Ayuthaya" pitchFamily="2" charset="-34"/>
                <a:cs typeface="Ayuthaya" pitchFamily="2" charset="-34"/>
              </a:rPr>
              <a:t>Dusan Djokovic</a:t>
            </a:r>
            <a:endParaRPr lang="en-PT" dirty="0">
              <a:solidFill>
                <a:srgbClr val="002060"/>
              </a:solidFill>
              <a:latin typeface="Avenir" panose="02000503020000020003" pitchFamily="2" charset="0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527C3D5A-3BB4-5146-8CEF-A430DFA6E08B}"/>
              </a:ext>
            </a:extLst>
          </p:cNvPr>
          <p:cNvSpPr txBox="1"/>
          <p:nvPr/>
        </p:nvSpPr>
        <p:spPr>
          <a:xfrm>
            <a:off x="6521429" y="5764264"/>
            <a:ext cx="5670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/>
                </a:solidFill>
              </a:rPr>
              <a:t>Vision without action is a daydream. </a:t>
            </a:r>
          </a:p>
          <a:p>
            <a:pPr algn="ctr"/>
            <a:r>
              <a:rPr lang="en-US" sz="1600" i="1" dirty="0">
                <a:solidFill>
                  <a:schemeClr val="bg1"/>
                </a:solidFill>
              </a:rPr>
              <a:t>Action without a vision is a nightmare.</a:t>
            </a:r>
          </a:p>
        </p:txBody>
      </p:sp>
    </p:spTree>
    <p:extLst>
      <p:ext uri="{BB962C8B-B14F-4D97-AF65-F5344CB8AC3E}">
        <p14:creationId xmlns:p14="http://schemas.microsoft.com/office/powerpoint/2010/main" val="61867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0BEE0A9-AA3E-B24A-B7A6-50E8268435B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+mn-lt"/>
            </a:endParaRPr>
          </a:p>
          <a:p>
            <a:r>
              <a:rPr lang="en-US" sz="3600" b="1" dirty="0">
                <a:latin typeface="Avenir Book" panose="02000503020000020003" pitchFamily="2" charset="0"/>
              </a:rPr>
              <a:t>Standard reporting and classification</a:t>
            </a:r>
            <a:endParaRPr lang="en-US" sz="3200" b="1" dirty="0">
              <a:latin typeface="Avenir Book" panose="02000503020000020003" pitchFamily="2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A0E575DC-983A-D843-9CA8-B38EC64C7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82002"/>
            <a:ext cx="5278937" cy="3732757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4898A886-D4B7-1C41-B29F-87CB681EFD3E}"/>
              </a:ext>
            </a:extLst>
          </p:cNvPr>
          <p:cNvSpPr/>
          <p:nvPr/>
        </p:nvSpPr>
        <p:spPr>
          <a:xfrm>
            <a:off x="6117137" y="5633876"/>
            <a:ext cx="15392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latin typeface="Avenir Book" panose="02000503020000020003" pitchFamily="2" charset="0"/>
              </a:rPr>
              <a:t>(Keckstein  2021)</a:t>
            </a:r>
            <a:endParaRPr lang="en-US" sz="1400" dirty="0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53DE6D59-F31A-2349-809C-B6FA331E9264}"/>
              </a:ext>
            </a:extLst>
          </p:cNvPr>
          <p:cNvSpPr/>
          <p:nvPr/>
        </p:nvSpPr>
        <p:spPr>
          <a:xfrm>
            <a:off x="6638795" y="3245357"/>
            <a:ext cx="508556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Enzian/#Enzian use: </a:t>
            </a:r>
          </a:p>
          <a:p>
            <a:r>
              <a:rPr lang="en-US" dirty="0">
                <a:latin typeface="Avenir Book" panose="02000503020000020003" pitchFamily="2" charset="0"/>
              </a:rPr>
              <a:t> </a:t>
            </a:r>
          </a:p>
          <a:p>
            <a:r>
              <a:rPr lang="en-US" dirty="0">
                <a:latin typeface="Avenir Book" panose="02000503020000020003" pitchFamily="2" charset="0"/>
              </a:rPr>
              <a:t>    High concordance between US &amp; surgical dg.</a:t>
            </a:r>
            <a:endParaRPr lang="en-US" sz="1400" dirty="0">
              <a:latin typeface="Avenir Book" panose="02000503020000020003" pitchFamily="2" charset="0"/>
            </a:endParaRPr>
          </a:p>
          <a:p>
            <a:endParaRPr lang="en-US" sz="1400" i="1" dirty="0">
              <a:latin typeface="Avenir Book" panose="02000503020000020003" pitchFamily="2" charset="0"/>
            </a:endParaRPr>
          </a:p>
          <a:p>
            <a:r>
              <a:rPr lang="en-US" sz="1400" i="1" dirty="0">
                <a:latin typeface="Avenir Book" panose="02000503020000020003" pitchFamily="2" charset="0"/>
              </a:rPr>
              <a:t>     (</a:t>
            </a:r>
            <a:r>
              <a:rPr lang="en-US" sz="1400" i="1" dirty="0" err="1">
                <a:latin typeface="Avenir Book" panose="02000503020000020003" pitchFamily="2" charset="0"/>
              </a:rPr>
              <a:t>Hudelist</a:t>
            </a:r>
            <a:r>
              <a:rPr lang="en-US" sz="1400" i="1" dirty="0">
                <a:latin typeface="Avenir Book" panose="02000503020000020003" pitchFamily="2" charset="0"/>
              </a:rPr>
              <a:t> 2021, Al 2021)</a:t>
            </a:r>
            <a:endParaRPr lang="en-US" sz="1400" i="1" dirty="0"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43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8CB55C2-6225-544D-B12D-CA30012AD62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+mn-lt"/>
            </a:endParaRPr>
          </a:p>
          <a:p>
            <a:r>
              <a:rPr lang="en-US" sz="3600" b="1" dirty="0">
                <a:latin typeface="Avenir Book" panose="02000503020000020003" pitchFamily="2" charset="0"/>
              </a:rPr>
              <a:t>Development of the ISGE recommendations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BCC2788B-5D9C-D749-AAD2-1DBBB98B012C}"/>
              </a:ext>
            </a:extLst>
          </p:cNvPr>
          <p:cNvSpPr/>
          <p:nvPr/>
        </p:nvSpPr>
        <p:spPr>
          <a:xfrm>
            <a:off x="5863623" y="2249252"/>
            <a:ext cx="5827059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venir Book" panose="02000503020000020003" pitchFamily="2" charset="0"/>
              </a:rPr>
              <a:t>The ISGE recommends:</a:t>
            </a:r>
          </a:p>
          <a:p>
            <a:endParaRPr lang="en-US" dirty="0">
              <a:effectLst/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latin typeface="Avenir Book" panose="02000503020000020003" pitchFamily="2" charset="0"/>
              </a:rPr>
              <a:t>Terms, definitions and methods proposed by the IDEA Group for US assessment </a:t>
            </a:r>
            <a:r>
              <a:rPr lang="en-US" dirty="0">
                <a:latin typeface="Avenir Book" panose="02000503020000020003" pitchFamily="2" charset="0"/>
              </a:rPr>
              <a:t>of patients with suspected or known endometriosis as the most comprehensive and systematic concept currently available (grade 1C);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50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Avenir Book" panose="020005030200000200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venir Book" panose="02000503020000020003" pitchFamily="2" charset="0"/>
              </a:rPr>
              <a:t>The </a:t>
            </a:r>
            <a:r>
              <a:rPr lang="en-US" u="sng" dirty="0">
                <a:latin typeface="Avenir Book" panose="02000503020000020003" pitchFamily="2" charset="0"/>
              </a:rPr>
              <a:t>#Enzian classification and coding to summarize the findings</a:t>
            </a:r>
            <a:r>
              <a:rPr lang="en-US" dirty="0">
                <a:latin typeface="Avenir Book" panose="02000503020000020003" pitchFamily="2" charset="0"/>
              </a:rPr>
              <a:t> in a standard fashion (grade 1B).</a:t>
            </a:r>
          </a:p>
          <a:p>
            <a:pPr algn="r"/>
            <a:endParaRPr lang="en-US" dirty="0">
              <a:effectLst/>
              <a:latin typeface="Avenir Book" panose="02000503020000020003" pitchFamily="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504D5AD-BE2B-6340-B668-DA17398BF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536" y="2361546"/>
            <a:ext cx="4676091" cy="293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373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4199604-8610-F34D-A08E-F103789D0F6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Avenir Book" panose="02000503020000020003" pitchFamily="2" charset="0"/>
            </a:endParaRPr>
          </a:p>
          <a:p>
            <a:r>
              <a:rPr lang="en-US" sz="3600" b="1" dirty="0">
                <a:latin typeface="Avenir Book" panose="02000503020000020003" pitchFamily="2" charset="0"/>
              </a:rPr>
              <a:t>1. General impression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7CB8B927-4E76-CD4A-859E-1DE09B050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078" y="3292642"/>
            <a:ext cx="2372630" cy="27271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3160858-FEF5-534F-A6C4-642EDBAE2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090" y="1866053"/>
            <a:ext cx="4889884" cy="4032417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5034EBE-3CA2-174E-8F37-07E9A8325431}"/>
              </a:ext>
            </a:extLst>
          </p:cNvPr>
          <p:cNvSpPr/>
          <p:nvPr/>
        </p:nvSpPr>
        <p:spPr>
          <a:xfrm>
            <a:off x="5305274" y="5565641"/>
            <a:ext cx="10567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Avenir Book" panose="02000503020000020003" pitchFamily="2" charset="0"/>
              </a:rPr>
              <a:t> Reis  2021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54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4199604-8610-F34D-A08E-F103789D0F6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Avenir Book" panose="02000503020000020003" pitchFamily="2" charset="0"/>
            </a:endParaRPr>
          </a:p>
          <a:p>
            <a:r>
              <a:rPr lang="en-US" sz="3600" b="1" dirty="0">
                <a:latin typeface="Avenir Book" panose="02000503020000020003" pitchFamily="2" charset="0"/>
              </a:rPr>
              <a:t>2. Anterior compartment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E16A694-61D0-E941-B3D9-C340FCC58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310" y="1989462"/>
            <a:ext cx="4224142" cy="4308205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38D81977-A8B2-EA4D-B36B-748670C517BC}"/>
              </a:ext>
            </a:extLst>
          </p:cNvPr>
          <p:cNvSpPr/>
          <p:nvPr/>
        </p:nvSpPr>
        <p:spPr>
          <a:xfrm>
            <a:off x="4523874" y="2566737"/>
            <a:ext cx="850231" cy="36896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605F03D8-B531-2D4D-91B0-B063C91EBB3F}"/>
              </a:ext>
            </a:extLst>
          </p:cNvPr>
          <p:cNvSpPr/>
          <p:nvPr/>
        </p:nvSpPr>
        <p:spPr>
          <a:xfrm>
            <a:off x="3842085" y="4596064"/>
            <a:ext cx="850231" cy="36896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952E6D2-57B2-4349-9BEA-9A4C008EF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7893" y="2566738"/>
            <a:ext cx="5025614" cy="2677616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51DDEBB6-7CD3-294E-B328-5E25F319F96E}"/>
              </a:ext>
            </a:extLst>
          </p:cNvPr>
          <p:cNvSpPr/>
          <p:nvPr/>
        </p:nvSpPr>
        <p:spPr>
          <a:xfrm>
            <a:off x="8320714" y="5421506"/>
            <a:ext cx="15540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latin typeface="Avenir Book" panose="02000503020000020003" pitchFamily="2" charset="0"/>
              </a:rPr>
              <a:t> Djokovic  2021</a:t>
            </a:r>
          </a:p>
        </p:txBody>
      </p:sp>
    </p:spTree>
    <p:extLst>
      <p:ext uri="{BB962C8B-B14F-4D97-AF65-F5344CB8AC3E}">
        <p14:creationId xmlns:p14="http://schemas.microsoft.com/office/powerpoint/2010/main" val="2270887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4199604-8610-F34D-A08E-F103789D0F6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Avenir Book" panose="02000503020000020003" pitchFamily="2" charset="0"/>
            </a:endParaRPr>
          </a:p>
          <a:p>
            <a:r>
              <a:rPr lang="en-US" sz="3600" b="1" dirty="0">
                <a:latin typeface="Avenir Book" panose="02000503020000020003" pitchFamily="2" charset="0"/>
              </a:rPr>
              <a:t>3. Mid compartment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47429C83-3895-5C46-A6B1-29AF1B741CD1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58931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S</a:t>
            </a:r>
            <a:endParaRPr lang="en-US" sz="1400" i="1" dirty="0">
              <a:latin typeface="Avenir Book" panose="02000503020000020003" pitchFamily="2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6EB6281-0FCE-4F4D-A912-FC1D6E05E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804" y="2109916"/>
            <a:ext cx="6519659" cy="380515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368B44DF-248A-F74A-8942-F0E2BAE5855D}"/>
              </a:ext>
            </a:extLst>
          </p:cNvPr>
          <p:cNvSpPr/>
          <p:nvPr/>
        </p:nvSpPr>
        <p:spPr>
          <a:xfrm>
            <a:off x="4951511" y="3976242"/>
            <a:ext cx="1042737" cy="26590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107F0684-37D1-9F43-8CD8-29C17667FC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3563" y="3749700"/>
            <a:ext cx="3899480" cy="1695426"/>
          </a:xfrm>
          <a:prstGeom prst="rect">
            <a:avLst/>
          </a:prstGeom>
        </p:spPr>
      </p:pic>
      <p:pic>
        <p:nvPicPr>
          <p:cNvPr id="14" name="Picture 22">
            <a:extLst>
              <a:ext uri="{FF2B5EF4-FFF2-40B4-BE49-F238E27FC236}">
                <a16:creationId xmlns:a16="http://schemas.microsoft.com/office/drawing/2014/main" id="{24A13BF9-9759-F840-87A5-08F6722505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7590" y="612896"/>
            <a:ext cx="3231426" cy="2889033"/>
          </a:xfrm>
          <a:prstGeom prst="rect">
            <a:avLst/>
          </a:prstGeom>
        </p:spPr>
      </p:pic>
      <p:cxnSp>
        <p:nvCxnSpPr>
          <p:cNvPr id="12" name="Conexão Reta Unidirecional 11">
            <a:extLst>
              <a:ext uri="{FF2B5EF4-FFF2-40B4-BE49-F238E27FC236}">
                <a16:creationId xmlns:a16="http://schemas.microsoft.com/office/drawing/2014/main" id="{E5C9DAB7-DE9F-DC47-A7E5-36B553CCB37E}"/>
              </a:ext>
            </a:extLst>
          </p:cNvPr>
          <p:cNvCxnSpPr>
            <a:cxnSpLocks/>
          </p:cNvCxnSpPr>
          <p:nvPr/>
        </p:nvCxnSpPr>
        <p:spPr>
          <a:xfrm flipH="1" flipV="1">
            <a:off x="9945666" y="2279737"/>
            <a:ext cx="1009193" cy="1919475"/>
          </a:xfrm>
          <a:prstGeom prst="straightConnector1">
            <a:avLst/>
          </a:prstGeom>
          <a:ln w="444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6">
            <a:extLst>
              <a:ext uri="{FF2B5EF4-FFF2-40B4-BE49-F238E27FC236}">
                <a16:creationId xmlns:a16="http://schemas.microsoft.com/office/drawing/2014/main" id="{2FB7B338-B461-F04A-B3C7-62A753CCA7C9}"/>
              </a:ext>
            </a:extLst>
          </p:cNvPr>
          <p:cNvSpPr/>
          <p:nvPr/>
        </p:nvSpPr>
        <p:spPr>
          <a:xfrm>
            <a:off x="8727387" y="5445593"/>
            <a:ext cx="2680201" cy="46166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Definition refinements MUSA 2021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</a:rPr>
              <a:t>(</a:t>
            </a:r>
            <a:r>
              <a:rPr lang="en-US" sz="1200" dirty="0" err="1">
                <a:solidFill>
                  <a:schemeClr val="bg1"/>
                </a:solidFill>
              </a:rPr>
              <a:t>UOG</a:t>
            </a:r>
            <a:r>
              <a:rPr lang="en-US" sz="12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DAB07D37-EAAD-4441-9B78-9ACBE0EAB471}"/>
              </a:ext>
            </a:extLst>
          </p:cNvPr>
          <p:cNvSpPr/>
          <p:nvPr/>
        </p:nvSpPr>
        <p:spPr>
          <a:xfrm>
            <a:off x="7893445" y="3221379"/>
            <a:ext cx="155403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Avenir Book" panose="02000503020000020003" pitchFamily="2" charset="0"/>
              </a:rPr>
              <a:t> Djokovic  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797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4199604-8610-F34D-A08E-F103789D0F6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Avenir Book" panose="02000503020000020003" pitchFamily="2" charset="0"/>
            </a:endParaRPr>
          </a:p>
          <a:p>
            <a:r>
              <a:rPr lang="en-US" sz="3600" b="1" dirty="0">
                <a:latin typeface="Avenir Book" panose="02000503020000020003" pitchFamily="2" charset="0"/>
              </a:rPr>
              <a:t>3. Mid compartment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47429C83-3895-5C46-A6B1-29AF1B741CD1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589318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S</a:t>
            </a:r>
            <a:endParaRPr lang="en-US" sz="1400" i="1" dirty="0">
              <a:latin typeface="Avenir Book" panose="02000503020000020003" pitchFamily="2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6EB6281-0FCE-4F4D-A912-FC1D6E05E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804" y="2109916"/>
            <a:ext cx="6519659" cy="3805154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368B44DF-248A-F74A-8942-F0E2BAE5855D}"/>
              </a:ext>
            </a:extLst>
          </p:cNvPr>
          <p:cNvSpPr/>
          <p:nvPr/>
        </p:nvSpPr>
        <p:spPr>
          <a:xfrm>
            <a:off x="4951511" y="3976242"/>
            <a:ext cx="1042737" cy="26590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24A13BF9-9759-F840-87A5-08F6722505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590" y="612896"/>
            <a:ext cx="3231426" cy="2889033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B2AA495-7E02-C54B-B634-31B9DAC85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8393" y="3931811"/>
            <a:ext cx="3753088" cy="1390790"/>
          </a:xfrm>
          <a:prstGeom prst="rect">
            <a:avLst/>
          </a:prstGeom>
        </p:spPr>
      </p:pic>
      <p:cxnSp>
        <p:nvCxnSpPr>
          <p:cNvPr id="11" name="Conexão Reta Unidirecional 10">
            <a:extLst>
              <a:ext uri="{FF2B5EF4-FFF2-40B4-BE49-F238E27FC236}">
                <a16:creationId xmlns:a16="http://schemas.microsoft.com/office/drawing/2014/main" id="{15574925-0C6A-4D49-BED0-0D4E5E22DDF7}"/>
              </a:ext>
            </a:extLst>
          </p:cNvPr>
          <p:cNvCxnSpPr>
            <a:cxnSpLocks/>
          </p:cNvCxnSpPr>
          <p:nvPr/>
        </p:nvCxnSpPr>
        <p:spPr>
          <a:xfrm flipV="1">
            <a:off x="9430780" y="1691015"/>
            <a:ext cx="339522" cy="2310279"/>
          </a:xfrm>
          <a:prstGeom prst="straightConnector1">
            <a:avLst/>
          </a:prstGeom>
          <a:ln w="444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ângulo 15">
            <a:extLst>
              <a:ext uri="{FF2B5EF4-FFF2-40B4-BE49-F238E27FC236}">
                <a16:creationId xmlns:a16="http://schemas.microsoft.com/office/drawing/2014/main" id="{6A3060D4-531C-6147-A253-E9B55CD3CECF}"/>
              </a:ext>
            </a:extLst>
          </p:cNvPr>
          <p:cNvSpPr/>
          <p:nvPr/>
        </p:nvSpPr>
        <p:spPr>
          <a:xfrm>
            <a:off x="7868393" y="3221379"/>
            <a:ext cx="15623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Avenir Book" panose="02000503020000020003" pitchFamily="2" charset="0"/>
              </a:rPr>
              <a:t> Djokovic  2020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9397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4199604-8610-F34D-A08E-F103789D0F6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Avenir Book" panose="02000503020000020003" pitchFamily="2" charset="0"/>
            </a:endParaRPr>
          </a:p>
          <a:p>
            <a:r>
              <a:rPr lang="en-US" sz="3600" b="1" dirty="0">
                <a:latin typeface="Avenir Book" panose="02000503020000020003" pitchFamily="2" charset="0"/>
              </a:rPr>
              <a:t>3. Mid compartment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AE92EBC-C896-9D43-9909-C2DABE551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867" y="1928394"/>
            <a:ext cx="5872194" cy="4351338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DE593FC4-D437-7C4D-88E5-5882742645B5}"/>
              </a:ext>
            </a:extLst>
          </p:cNvPr>
          <p:cNvSpPr/>
          <p:nvPr/>
        </p:nvSpPr>
        <p:spPr>
          <a:xfrm>
            <a:off x="3987007" y="2329841"/>
            <a:ext cx="797935" cy="2713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01A119C-3A4B-1843-918B-E9F168792718}"/>
              </a:ext>
            </a:extLst>
          </p:cNvPr>
          <p:cNvSpPr/>
          <p:nvPr/>
        </p:nvSpPr>
        <p:spPr>
          <a:xfrm>
            <a:off x="4101828" y="3145075"/>
            <a:ext cx="797935" cy="2713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367962C-EEA3-B940-A1AD-569660EAAA22}"/>
              </a:ext>
            </a:extLst>
          </p:cNvPr>
          <p:cNvSpPr/>
          <p:nvPr/>
        </p:nvSpPr>
        <p:spPr>
          <a:xfrm>
            <a:off x="4814167" y="5426899"/>
            <a:ext cx="797935" cy="2713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D723D618-97E3-6043-AA4F-EC182C84D244}"/>
              </a:ext>
            </a:extLst>
          </p:cNvPr>
          <p:cNvSpPr/>
          <p:nvPr/>
        </p:nvSpPr>
        <p:spPr>
          <a:xfrm>
            <a:off x="1985373" y="3771133"/>
            <a:ext cx="797935" cy="27139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2EBF84A-7A0C-984F-A4F0-0E18C717C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9903" y="2315378"/>
            <a:ext cx="3813897" cy="2016890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A7EDCDE3-1BC0-E047-AD6B-08FEAF440B8C}"/>
              </a:ext>
            </a:extLst>
          </p:cNvPr>
          <p:cNvSpPr/>
          <p:nvPr/>
        </p:nvSpPr>
        <p:spPr>
          <a:xfrm>
            <a:off x="10006312" y="4072617"/>
            <a:ext cx="14724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Avenir Book" panose="02000503020000020003" pitchFamily="2" charset="0"/>
              </a:rPr>
              <a:t> Djokovic  2021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B8620194-98EF-3145-B7C1-B691A970A8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1238" y="4672128"/>
            <a:ext cx="3928079" cy="108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5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4199604-8610-F34D-A08E-F103789D0F6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Avenir Book" panose="02000503020000020003" pitchFamily="2" charset="0"/>
            </a:endParaRPr>
          </a:p>
          <a:p>
            <a:r>
              <a:rPr lang="en-US" sz="3600" b="1" dirty="0">
                <a:latin typeface="Avenir Book" panose="02000503020000020003" pitchFamily="2" charset="0"/>
              </a:rPr>
              <a:t>4. Posterior compartment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C5F30E3-CC47-3741-94A2-C0B3CD9727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8578" y="1690688"/>
            <a:ext cx="4028162" cy="4162434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F5301A8-E1D1-614C-B7A4-EB75248AE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7469" y="1533519"/>
            <a:ext cx="4319493" cy="4380047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459C7E4A-77B0-5F45-A393-8F6AF4CB6353}"/>
              </a:ext>
            </a:extLst>
          </p:cNvPr>
          <p:cNvSpPr/>
          <p:nvPr/>
        </p:nvSpPr>
        <p:spPr>
          <a:xfrm>
            <a:off x="4414115" y="1676401"/>
            <a:ext cx="743673" cy="2667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B4A09F5D-8F0F-3349-B688-0636007B8BD7}"/>
              </a:ext>
            </a:extLst>
          </p:cNvPr>
          <p:cNvSpPr/>
          <p:nvPr/>
        </p:nvSpPr>
        <p:spPr>
          <a:xfrm>
            <a:off x="4085142" y="3324226"/>
            <a:ext cx="743673" cy="2667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959D1F11-F9FD-4E41-A4E1-C4E4A0CCEF76}"/>
              </a:ext>
            </a:extLst>
          </p:cNvPr>
          <p:cNvSpPr/>
          <p:nvPr/>
        </p:nvSpPr>
        <p:spPr>
          <a:xfrm>
            <a:off x="4428043" y="4795837"/>
            <a:ext cx="743673" cy="26670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21F9F24D-A242-D04A-AEB9-E45980A697C5}"/>
              </a:ext>
            </a:extLst>
          </p:cNvPr>
          <p:cNvSpPr/>
          <p:nvPr/>
        </p:nvSpPr>
        <p:spPr>
          <a:xfrm>
            <a:off x="7852278" y="5614988"/>
            <a:ext cx="705935" cy="28429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EC0FF223-7C1C-A14F-B0AA-A9284D4FE27D}"/>
              </a:ext>
            </a:extLst>
          </p:cNvPr>
          <p:cNvSpPr/>
          <p:nvPr/>
        </p:nvSpPr>
        <p:spPr>
          <a:xfrm>
            <a:off x="6867557" y="1863143"/>
            <a:ext cx="704317" cy="20629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35197A2-57A4-F941-98BC-E8F90EA76F9F}"/>
              </a:ext>
            </a:extLst>
          </p:cNvPr>
          <p:cNvSpPr/>
          <p:nvPr/>
        </p:nvSpPr>
        <p:spPr>
          <a:xfrm>
            <a:off x="7690618" y="2810956"/>
            <a:ext cx="705935" cy="284290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B47E8BCA-4894-7046-9124-7BFF141AB7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9484" y="1783165"/>
            <a:ext cx="2085877" cy="2151834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73B8587F-E1B9-2949-BA4D-E3D3BE7CDA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9494" y="4063286"/>
            <a:ext cx="2121173" cy="1752745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F4F8E9F2-1DFC-7541-933A-37E2C178B3B5}"/>
              </a:ext>
            </a:extLst>
          </p:cNvPr>
          <p:cNvSpPr/>
          <p:nvPr/>
        </p:nvSpPr>
        <p:spPr>
          <a:xfrm>
            <a:off x="10167272" y="4053262"/>
            <a:ext cx="16845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Avenir Book" panose="02000503020000020003" pitchFamily="2" charset="0"/>
              </a:rPr>
              <a:t> Djokovic  2021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B9E41FBA-9F51-FA44-9F4B-BEDC7E74182D}"/>
              </a:ext>
            </a:extLst>
          </p:cNvPr>
          <p:cNvSpPr/>
          <p:nvPr/>
        </p:nvSpPr>
        <p:spPr>
          <a:xfrm>
            <a:off x="10168166" y="1770260"/>
            <a:ext cx="16845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bg1"/>
                </a:solidFill>
                <a:latin typeface="Avenir Book" panose="02000503020000020003" pitchFamily="2" charset="0"/>
              </a:rPr>
              <a:t> Djokovic  2021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8011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4199604-8610-F34D-A08E-F103789D0F6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Avenir Book" panose="02000503020000020003" pitchFamily="2" charset="0"/>
            </a:endParaRPr>
          </a:p>
          <a:p>
            <a:r>
              <a:rPr lang="en-US" sz="3600" b="1" dirty="0">
                <a:latin typeface="Avenir Book" panose="02000503020000020003" pitchFamily="2" charset="0"/>
              </a:rPr>
              <a:t>4. Posterior compartment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F2701D55-879E-F74E-88DD-BD1FC220C4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581" y="3805025"/>
            <a:ext cx="4974316" cy="2318031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8003F64A-D5A4-3248-A9F1-5398ACA04A81}"/>
              </a:ext>
            </a:extLst>
          </p:cNvPr>
          <p:cNvSpPr/>
          <p:nvPr/>
        </p:nvSpPr>
        <p:spPr>
          <a:xfrm>
            <a:off x="10651449" y="3529332"/>
            <a:ext cx="10567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latin typeface="Avenir Book" panose="02000503020000020003" pitchFamily="2" charset="0"/>
              </a:rPr>
              <a:t> Reis  2021</a:t>
            </a:r>
            <a:endParaRPr lang="en-US" sz="1400" dirty="0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6CBEC7A0-DEC2-DD4D-94DB-B300B622F2BE}"/>
              </a:ext>
            </a:extLst>
          </p:cNvPr>
          <p:cNvSpPr/>
          <p:nvPr/>
        </p:nvSpPr>
        <p:spPr>
          <a:xfrm>
            <a:off x="6541329" y="3477126"/>
            <a:ext cx="350929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 25 x 15 x 10 mm =&gt;  #Enzian(u): C2</a:t>
            </a:r>
            <a:endParaRPr lang="en-US" sz="1600" b="1" dirty="0">
              <a:solidFill>
                <a:srgbClr val="0070C0"/>
              </a:solidFill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547CFA3E-9D2B-D647-8AA0-DE089FF36F6D}"/>
              </a:ext>
            </a:extLst>
          </p:cNvPr>
          <p:cNvSpPr/>
          <p:nvPr/>
        </p:nvSpPr>
        <p:spPr>
          <a:xfrm>
            <a:off x="3050919" y="4442412"/>
            <a:ext cx="33954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i="1" dirty="0">
                <a:solidFill>
                  <a:srgbClr val="0070C0"/>
                </a:solidFill>
                <a:latin typeface="Avenir Book" panose="02000503020000020003" pitchFamily="2" charset="0"/>
              </a:rPr>
              <a:t> 33 x 8 x 17 mm =&gt;  #Enzian(u): C3</a:t>
            </a:r>
            <a:endParaRPr lang="en-US" sz="1600" b="1" dirty="0">
              <a:solidFill>
                <a:srgbClr val="0070C0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3B07A6-AD65-2042-BB3B-5E28A2B54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160" y="2266926"/>
            <a:ext cx="5365866" cy="2128608"/>
          </a:xfrm>
          <a:prstGeom prst="rect">
            <a:avLst/>
          </a:pr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D83FC510-B658-FA48-8C9D-CBD116B5306B}"/>
              </a:ext>
            </a:extLst>
          </p:cNvPr>
          <p:cNvSpPr/>
          <p:nvPr/>
        </p:nvSpPr>
        <p:spPr>
          <a:xfrm>
            <a:off x="948992" y="4394258"/>
            <a:ext cx="1322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latin typeface="Avenir Book" panose="02000503020000020003" pitchFamily="2" charset="0"/>
              </a:rPr>
              <a:t>Djokovic 2021</a:t>
            </a:r>
            <a:endParaRPr lang="en-US" sz="1400" dirty="0"/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EB95CA90-A876-FA41-8025-AF12FFE79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4504" y="711626"/>
            <a:ext cx="3556000" cy="25527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2B2DA7B0-7EB2-7F4F-9D0C-3035FDDC4C1E}"/>
              </a:ext>
            </a:extLst>
          </p:cNvPr>
          <p:cNvSpPr/>
          <p:nvPr/>
        </p:nvSpPr>
        <p:spPr>
          <a:xfrm>
            <a:off x="9543498" y="645998"/>
            <a:ext cx="624105" cy="26536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46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4199604-8610-F34D-A08E-F103789D0F6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Avenir Book" panose="02000503020000020003" pitchFamily="2" charset="0"/>
            </a:endParaRPr>
          </a:p>
          <a:p>
            <a:r>
              <a:rPr lang="en-US" sz="3600" b="1" dirty="0">
                <a:latin typeface="Avenir Book" panose="02000503020000020003" pitchFamily="2" charset="0"/>
              </a:rPr>
              <a:t>5. Other extragenital lesions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7FE054D0-DACD-874D-B6B0-673BEC2E040A}"/>
              </a:ext>
            </a:extLst>
          </p:cNvPr>
          <p:cNvSpPr txBox="1">
            <a:spLocks/>
          </p:cNvSpPr>
          <p:nvPr/>
        </p:nvSpPr>
        <p:spPr>
          <a:xfrm>
            <a:off x="802710" y="423898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Avenir Book" panose="02000503020000020003" pitchFamily="2" charset="0"/>
            </a:endParaRPr>
          </a:p>
          <a:p>
            <a:r>
              <a:rPr lang="en-US" sz="3600" b="1" dirty="0">
                <a:latin typeface="Avenir Book" panose="02000503020000020003" pitchFamily="2" charset="0"/>
              </a:rPr>
              <a:t>6. Site-specific tenderness</a:t>
            </a:r>
            <a:endParaRPr lang="en-US" sz="2400" dirty="0">
              <a:latin typeface="Avenir Book" panose="02000503020000020003" pitchFamily="2" charset="0"/>
            </a:endParaRPr>
          </a:p>
        </p:txBody>
      </p:sp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3C2813A1-7779-1E41-8A1C-A714F44B4666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84711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Intestinal lesions above the rectum (&gt; 16 cm from the anal verge) should be reported by analogy to the rectal DIE, </a:t>
            </a:r>
            <a:r>
              <a:rPr lang="en-US" sz="2400" i="1" dirty="0">
                <a:latin typeface="Avenir Book" panose="02000503020000020003" pitchFamily="2" charset="0"/>
              </a:rPr>
              <a:t>#</a:t>
            </a:r>
            <a:r>
              <a:rPr lang="en-US" sz="2400" dirty="0">
                <a:latin typeface="Avenir Book" panose="02000503020000020003" pitchFamily="2" charset="0"/>
              </a:rPr>
              <a:t>Emzian FI</a:t>
            </a:r>
          </a:p>
          <a:p>
            <a:endParaRPr lang="en-US" sz="8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Other locations (e.g., diaphragm and umbilicus) should be specified by the localization, lesion size and morphology, </a:t>
            </a:r>
            <a:r>
              <a:rPr lang="en-US" sz="2400" i="1" dirty="0">
                <a:latin typeface="Avenir Book" panose="02000503020000020003" pitchFamily="2" charset="0"/>
              </a:rPr>
              <a:t>#</a:t>
            </a:r>
            <a:r>
              <a:rPr lang="en-US" sz="2400" dirty="0">
                <a:latin typeface="Avenir Book" panose="02000503020000020003" pitchFamily="2" charset="0"/>
              </a:rPr>
              <a:t>Emzian F(………)</a:t>
            </a:r>
          </a:p>
          <a:p>
            <a:endParaRPr lang="en-US" sz="2400" dirty="0">
              <a:latin typeface="Avenir Book" panose="02000503020000020003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7705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4199604-8610-F34D-A08E-F103789D0F6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Avenir Book" panose="02000503020000020003" pitchFamily="2" charset="0"/>
            </a:endParaRPr>
          </a:p>
          <a:p>
            <a:r>
              <a:rPr lang="en-US" sz="3600" b="1" dirty="0">
                <a:latin typeface="Avenir Book" panose="02000503020000020003" pitchFamily="2" charset="0"/>
              </a:rPr>
              <a:t>Introduction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47429C83-3895-5C46-A6B1-29AF1B741CD1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84711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US: 1</a:t>
            </a:r>
            <a:r>
              <a:rPr lang="en-US" sz="2400" baseline="30000" dirty="0">
                <a:latin typeface="Avenir Book" panose="02000503020000020003" pitchFamily="2" charset="0"/>
              </a:rPr>
              <a:t>st </a:t>
            </a:r>
            <a:r>
              <a:rPr lang="en-US" sz="2400" dirty="0">
                <a:latin typeface="Avenir Book" panose="02000503020000020003" pitchFamily="2" charset="0"/>
              </a:rPr>
              <a:t>line imaging tool in patients with suspected / known endometriosis</a:t>
            </a:r>
          </a:p>
          <a:p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Advanced centers:  Sn &amp; </a:t>
            </a:r>
            <a:r>
              <a:rPr lang="en-US" sz="2400" dirty="0" err="1">
                <a:latin typeface="Avenir Book" panose="02000503020000020003" pitchFamily="2" charset="0"/>
              </a:rPr>
              <a:t>Sp</a:t>
            </a:r>
            <a:r>
              <a:rPr lang="en-US" sz="2400" dirty="0">
                <a:latin typeface="Avenir Book" panose="02000503020000020003" pitchFamily="2" charset="0"/>
              </a:rPr>
              <a:t> of US ≈ MRI for DIE, may exceed 80 – 90% </a:t>
            </a:r>
          </a:p>
          <a:p>
            <a:pPr marL="0" indent="0">
              <a:buNone/>
            </a:pPr>
            <a:r>
              <a:rPr lang="en-US" sz="2400" i="1" dirty="0">
                <a:latin typeface="Avenir Book" panose="02000503020000020003" pitchFamily="2" charset="0"/>
              </a:rPr>
              <a:t>  </a:t>
            </a:r>
            <a:r>
              <a:rPr lang="en-US" sz="1400" i="1" dirty="0">
                <a:latin typeface="Avenir Book" panose="02000503020000020003" pitchFamily="2" charset="0"/>
              </a:rPr>
              <a:t>(Mattos  2019, </a:t>
            </a:r>
            <a:r>
              <a:rPr lang="en-US" sz="1400" i="1" dirty="0" err="1">
                <a:latin typeface="Avenir Book" panose="02000503020000020003" pitchFamily="2" charset="0"/>
              </a:rPr>
              <a:t>Indrielle</a:t>
            </a:r>
            <a:r>
              <a:rPr lang="en-US" sz="1400" i="1" dirty="0">
                <a:latin typeface="Avenir Book" panose="02000503020000020003" pitchFamily="2" charset="0"/>
              </a:rPr>
              <a:t>-Kelly 2020, Zhang 2020)</a:t>
            </a:r>
          </a:p>
          <a:p>
            <a:pPr marL="0" indent="0">
              <a:buNone/>
            </a:pPr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Expert US and MRI: highly useful alternatives to laparoscopy                      </a:t>
            </a:r>
          </a:p>
          <a:p>
            <a:pPr marL="0" indent="0">
              <a:buNone/>
            </a:pPr>
            <a:r>
              <a:rPr lang="en-US" sz="2400" i="1" dirty="0">
                <a:latin typeface="Avenir Book" panose="02000503020000020003" pitchFamily="2" charset="0"/>
              </a:rPr>
              <a:t>   </a:t>
            </a:r>
            <a:r>
              <a:rPr lang="en-US" sz="1400" i="1" dirty="0">
                <a:latin typeface="Avenir Book" panose="02000503020000020003" pitchFamily="2" charset="0"/>
              </a:rPr>
              <a:t>(Zhang 2020)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828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4199604-8610-F34D-A08E-F103789D0F6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Avenir Book" panose="02000503020000020003" pitchFamily="2" charset="0"/>
            </a:endParaRPr>
          </a:p>
          <a:p>
            <a:r>
              <a:rPr lang="en-US" sz="3600" b="1" dirty="0">
                <a:latin typeface="Avenir Book" panose="02000503020000020003" pitchFamily="2" charset="0"/>
              </a:rPr>
              <a:t>Summary of report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47429C83-3895-5C46-A6B1-29AF1B741CD1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84711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b="1" i="1" dirty="0">
                <a:latin typeface="Avenir Book" panose="02000503020000020003" pitchFamily="2" charset="0"/>
              </a:rPr>
              <a:t>#</a:t>
            </a:r>
            <a:r>
              <a:rPr lang="en-US" sz="2400" b="1" dirty="0">
                <a:latin typeface="Avenir Book" panose="02000503020000020003" pitchFamily="2" charset="0"/>
              </a:rPr>
              <a:t>Emzian(u) code</a:t>
            </a:r>
            <a:endParaRPr lang="en-US" sz="1400" b="1" dirty="0">
              <a:latin typeface="Avenir Book" panose="02000503020000020003" pitchFamily="2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08C3BEA-A532-4F4D-B7F3-B23C62B65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1192" y="3111329"/>
            <a:ext cx="5042643" cy="2133426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C3019B8C-7CD2-E84A-B944-E8F52DBB6CA5}"/>
              </a:ext>
            </a:extLst>
          </p:cNvPr>
          <p:cNvSpPr/>
          <p:nvPr/>
        </p:nvSpPr>
        <p:spPr>
          <a:xfrm>
            <a:off x="5182911" y="5362580"/>
            <a:ext cx="153920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latin typeface="Avenir Book" panose="02000503020000020003" pitchFamily="2" charset="0"/>
              </a:rPr>
              <a:t>(Keckstein  2021)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37977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64F86AA-26E4-E743-8C5F-92B9D8AB027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+mn-lt"/>
            </a:endParaRPr>
          </a:p>
          <a:p>
            <a:r>
              <a:rPr lang="en-US" sz="3600" b="1" dirty="0">
                <a:latin typeface="Avenir Book" panose="02000503020000020003" pitchFamily="2" charset="0"/>
              </a:rPr>
              <a:t>Summary | Takeaway messages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AE8485C2-B4E1-6A40-B6AD-AEB3AF426462}"/>
              </a:ext>
            </a:extLst>
          </p:cNvPr>
          <p:cNvSpPr txBox="1">
            <a:spLocks/>
          </p:cNvSpPr>
          <p:nvPr/>
        </p:nvSpPr>
        <p:spPr>
          <a:xfrm>
            <a:off x="849084" y="1836511"/>
            <a:ext cx="1051559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Mapping of pelvic endometriosis by ultrasound is accurate when trained sonographers perform the technique. </a:t>
            </a:r>
          </a:p>
          <a:p>
            <a:endParaRPr lang="en-US" sz="8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Structured reporting of the lesions may improve patient counseling and treatment planning, including the organization of multidisciplinary teams and the selection of the most appropriate medical and/or surgical therapeutic strategy.</a:t>
            </a:r>
          </a:p>
          <a:p>
            <a:endParaRPr lang="en-US" sz="8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The ISGE template for the structured report is available.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492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4199604-8610-F34D-A08E-F103789D0F6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Avenir Book" panose="02000503020000020003" pitchFamily="2" charset="0"/>
            </a:endParaRPr>
          </a:p>
          <a:p>
            <a:r>
              <a:rPr lang="en-US" sz="3600" b="1" dirty="0">
                <a:latin typeface="Avenir Book" panose="02000503020000020003" pitchFamily="2" charset="0"/>
              </a:rPr>
              <a:t>Introduction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5DC0DFE-A6BE-E54F-BF5F-34BD1705C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671" y="4568963"/>
            <a:ext cx="9318812" cy="105190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2E09405-4F18-5E42-B14C-2C6EA10F5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378622"/>
            <a:ext cx="6840071" cy="170615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27C05E7-0374-8645-B343-99965D591B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8680" y="4180773"/>
            <a:ext cx="1144121" cy="29219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4240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4199604-8610-F34D-A08E-F103789D0F6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Avenir Book" panose="02000503020000020003" pitchFamily="2" charset="0"/>
            </a:endParaRPr>
          </a:p>
          <a:p>
            <a:r>
              <a:rPr lang="en-US" sz="3600" b="1" dirty="0">
                <a:latin typeface="Avenir Book" panose="02000503020000020003" pitchFamily="2" charset="0"/>
              </a:rPr>
              <a:t>Introduction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E97021F-E0DC-AE4C-8422-093A7DD59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438" y="2391770"/>
            <a:ext cx="4682439" cy="164234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92207715-7938-8941-BB4F-92999A301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5733" y="3832412"/>
            <a:ext cx="4007410" cy="139631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E7CB62E-96B8-FE4E-81DB-6C254B7E8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438" y="4299932"/>
            <a:ext cx="10058046" cy="14170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1099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4199604-8610-F34D-A08E-F103789D0F6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Avenir Book" panose="02000503020000020003" pitchFamily="2" charset="0"/>
            </a:endParaRPr>
          </a:p>
          <a:p>
            <a:r>
              <a:rPr lang="en-US" sz="3600" b="1" dirty="0">
                <a:latin typeface="Avenir Book" panose="02000503020000020003" pitchFamily="2" charset="0"/>
              </a:rPr>
              <a:t>Introduction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47429C83-3895-5C46-A6B1-29AF1B741CD1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84711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SEF | Enzian classification (2003, 2005; revision 2011):</a:t>
            </a:r>
          </a:p>
          <a:p>
            <a:pPr marL="457200" lvl="1" indent="0">
              <a:buNone/>
            </a:pPr>
            <a:endParaRPr lang="en-US" sz="800" dirty="0">
              <a:latin typeface="Avenir Book" panose="02000503020000020003" pitchFamily="2" charset="0"/>
            </a:endParaRPr>
          </a:p>
          <a:p>
            <a:pPr lvl="1">
              <a:buFontTx/>
              <a:buChar char="-"/>
            </a:pPr>
            <a:r>
              <a:rPr lang="en-US" sz="1800" dirty="0">
                <a:latin typeface="Avenir Book" panose="02000503020000020003" pitchFamily="2" charset="0"/>
              </a:rPr>
              <a:t>A valid tool for classifying DIE in both US/MRI and surgical settings</a:t>
            </a:r>
            <a:r>
              <a:rPr lang="en-US" sz="2000" dirty="0">
                <a:latin typeface="Avenir Book" panose="02000503020000020003" pitchFamily="2" charset="0"/>
              </a:rPr>
              <a:t>                             </a:t>
            </a:r>
          </a:p>
          <a:p>
            <a:pPr marL="457200" lvl="1" indent="0">
              <a:buNone/>
            </a:pPr>
            <a:r>
              <a:rPr lang="en-US" sz="2000" i="1" dirty="0">
                <a:latin typeface="Avenir Book" panose="02000503020000020003" pitchFamily="2" charset="0"/>
              </a:rPr>
              <a:t>   </a:t>
            </a:r>
            <a:r>
              <a:rPr lang="en-US" sz="1400" i="1" dirty="0">
                <a:latin typeface="Avenir Book" panose="02000503020000020003" pitchFamily="2" charset="0"/>
              </a:rPr>
              <a:t>(Haas 2011, Haas 2013, Keckstein  2021, Lee 2021, </a:t>
            </a:r>
            <a:r>
              <a:rPr lang="en-US" sz="1400" i="1" dirty="0" err="1">
                <a:latin typeface="Avenir Book" panose="02000503020000020003" pitchFamily="2" charset="0"/>
              </a:rPr>
              <a:t>Hudelist</a:t>
            </a:r>
            <a:r>
              <a:rPr lang="en-US" sz="1400" i="1" dirty="0">
                <a:latin typeface="Avenir Book" panose="02000503020000020003" pitchFamily="2" charset="0"/>
              </a:rPr>
              <a:t> 2021)</a:t>
            </a:r>
          </a:p>
          <a:p>
            <a:pPr lvl="1">
              <a:buFontTx/>
              <a:buChar char="-"/>
            </a:pPr>
            <a:endParaRPr lang="en-US" sz="800" dirty="0">
              <a:latin typeface="Avenir Book" panose="02000503020000020003" pitchFamily="2" charset="0"/>
            </a:endParaRPr>
          </a:p>
          <a:p>
            <a:pPr lvl="1">
              <a:buFontTx/>
              <a:buChar char="-"/>
            </a:pPr>
            <a:r>
              <a:rPr lang="en-US" sz="1800" dirty="0">
                <a:latin typeface="Avenir Book" panose="02000503020000020003" pitchFamily="2" charset="0"/>
              </a:rPr>
              <a:t>Recommended by ISGE, </a:t>
            </a:r>
            <a:r>
              <a:rPr lang="en-US" sz="1800" dirty="0" err="1">
                <a:latin typeface="Avenir Book" panose="02000503020000020003" pitchFamily="2" charset="0"/>
              </a:rPr>
              <a:t>ESGE</a:t>
            </a:r>
            <a:r>
              <a:rPr lang="en-US" sz="1800" dirty="0">
                <a:latin typeface="Avenir Book" panose="02000503020000020003" pitchFamily="2" charset="0"/>
              </a:rPr>
              <a:t>, </a:t>
            </a:r>
            <a:r>
              <a:rPr lang="en-US" sz="1800" dirty="0" err="1">
                <a:latin typeface="Avenir Book" panose="02000503020000020003" pitchFamily="2" charset="0"/>
              </a:rPr>
              <a:t>ESHRE</a:t>
            </a:r>
            <a:r>
              <a:rPr lang="en-US" sz="1800" dirty="0">
                <a:latin typeface="Avenir Book" panose="02000503020000020003" pitchFamily="2" charset="0"/>
              </a:rPr>
              <a:t>, WES, CONSORT, German, Swiss, Czech &amp; </a:t>
            </a:r>
          </a:p>
          <a:p>
            <a:pPr marL="457200" lvl="1" indent="0">
              <a:buNone/>
            </a:pPr>
            <a:r>
              <a:rPr lang="en-US" sz="1800" dirty="0">
                <a:latin typeface="Avenir Book" panose="02000503020000020003" pitchFamily="2" charset="0"/>
              </a:rPr>
              <a:t>    Austrian Societies for Ob/Gyn </a:t>
            </a:r>
            <a:r>
              <a:rPr lang="en-US" sz="1400" i="1" dirty="0">
                <a:latin typeface="Avenir Book" panose="02000503020000020003" pitchFamily="2" charset="0"/>
              </a:rPr>
              <a:t>(Ulrich 2014, </a:t>
            </a:r>
            <a:r>
              <a:rPr lang="en-US" sz="1400" i="1" dirty="0" err="1">
                <a:latin typeface="Avenir Book" panose="02000503020000020003" pitchFamily="2" charset="0"/>
              </a:rPr>
              <a:t>Vanhie</a:t>
            </a:r>
            <a:r>
              <a:rPr lang="en-US" sz="1400" i="1" dirty="0">
                <a:latin typeface="Avenir Book" panose="02000503020000020003" pitchFamily="2" charset="0"/>
              </a:rPr>
              <a:t> 2016, Johnson 2017, Keckstein 2019, Djokovic 2021)</a:t>
            </a:r>
          </a:p>
          <a:p>
            <a:endParaRPr lang="en-US" sz="10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The newly modified #Enzian (2021):</a:t>
            </a:r>
          </a:p>
          <a:p>
            <a:endParaRPr lang="en-US" sz="600" dirty="0">
              <a:latin typeface="Avenir Book" panose="02000503020000020003" pitchFamily="2" charset="0"/>
            </a:endParaRPr>
          </a:p>
          <a:p>
            <a:pPr lvl="1">
              <a:buFontTx/>
              <a:buChar char="-"/>
            </a:pPr>
            <a:r>
              <a:rPr lang="en-US" sz="1800" dirty="0">
                <a:latin typeface="Avenir Book" panose="02000503020000020003" pitchFamily="2" charset="0"/>
              </a:rPr>
              <a:t>Peritoneal, ovarian endometriosis &amp; the extent of adnexal adhesion included </a:t>
            </a:r>
          </a:p>
          <a:p>
            <a:pPr marL="457200" lvl="1" indent="0">
              <a:buNone/>
            </a:pPr>
            <a:r>
              <a:rPr lang="en-US" sz="1800" i="1" dirty="0">
                <a:latin typeface="Avenir Book" panose="02000503020000020003" pitchFamily="2" charset="0"/>
              </a:rPr>
              <a:t>   </a:t>
            </a:r>
            <a:r>
              <a:rPr lang="en-US" sz="1400" i="1" dirty="0">
                <a:latin typeface="Avenir Book" panose="02000503020000020003" pitchFamily="2" charset="0"/>
              </a:rPr>
              <a:t>(Keckstein  2021)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2377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4199604-8610-F34D-A08E-F103789D0F6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Avenir Book" panose="02000503020000020003" pitchFamily="2" charset="0"/>
            </a:endParaRPr>
          </a:p>
          <a:p>
            <a:r>
              <a:rPr lang="en-US" sz="3600" b="1" dirty="0">
                <a:latin typeface="Avenir Book" panose="02000503020000020003" pitchFamily="2" charset="0"/>
              </a:rPr>
              <a:t>Outlines</a:t>
            </a:r>
            <a:endParaRPr lang="en-US" sz="3200" dirty="0">
              <a:latin typeface="Avenir Book" panose="02000503020000020003" pitchFamily="2" charset="0"/>
            </a:endParaRPr>
          </a:p>
        </p:txBody>
      </p:sp>
      <p:sp>
        <p:nvSpPr>
          <p:cNvPr id="5" name="Marcador de Posição de Conteúdo 2">
            <a:extLst>
              <a:ext uri="{FF2B5EF4-FFF2-40B4-BE49-F238E27FC236}">
                <a16:creationId xmlns:a16="http://schemas.microsoft.com/office/drawing/2014/main" id="{47429C83-3895-5C46-A6B1-29AF1B741CD1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1061059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latin typeface="Avenir Book" panose="02000503020000020003" pitchFamily="2" charset="0"/>
            </a:endParaRPr>
          </a:p>
          <a:p>
            <a:endParaRPr lang="en-US" sz="24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Standardized, comprehensive and systematic US evaluation and reporting </a:t>
            </a:r>
          </a:p>
          <a:p>
            <a:pPr marL="0" indent="0">
              <a:buNone/>
            </a:pPr>
            <a:r>
              <a:rPr lang="en-US" sz="2400" dirty="0">
                <a:latin typeface="Avenir Book" panose="02000503020000020003" pitchFamily="2" charset="0"/>
              </a:rPr>
              <a:t>   of endometriosis in pelvic structures, in correlation with the #Enzian </a:t>
            </a:r>
          </a:p>
          <a:p>
            <a:endParaRPr lang="en-US" sz="2000" dirty="0">
              <a:latin typeface="Avenir Book" panose="02000503020000020003" pitchFamily="2" charset="0"/>
            </a:endParaRPr>
          </a:p>
          <a:p>
            <a:r>
              <a:rPr lang="en-US" sz="2400" dirty="0">
                <a:latin typeface="Avenir Book" panose="02000503020000020003" pitchFamily="2" charset="0"/>
              </a:rPr>
              <a:t>The ISGE 2021 recommendations for structured reporting of the findings</a:t>
            </a:r>
          </a:p>
          <a:p>
            <a:pPr marL="0" indent="0">
              <a:buNone/>
            </a:pPr>
            <a:r>
              <a:rPr lang="en-US" sz="2400" dirty="0">
                <a:latin typeface="Avenir Book" panose="02000503020000020003" pitchFamily="2" charset="0"/>
              </a:rPr>
              <a:t>   obtained by dynamic US assessment of endometriotic patients</a:t>
            </a:r>
            <a:endParaRPr lang="en-US" sz="1400" i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149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0BEE0A9-AA3E-B24A-B7A6-50E8268435B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+mn-lt"/>
            </a:endParaRPr>
          </a:p>
          <a:p>
            <a:r>
              <a:rPr lang="en-US" sz="3600" b="1" dirty="0">
                <a:latin typeface="Avenir Book" panose="02000503020000020003" pitchFamily="2" charset="0"/>
              </a:rPr>
              <a:t>Standard lexicon and measurements</a:t>
            </a:r>
            <a:endParaRPr lang="en-US" sz="3200" b="1" dirty="0">
              <a:latin typeface="Avenir Book" panose="02000503020000020003" pitchFamily="2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65E1D0E-2016-2F41-86E5-55BA42789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24589"/>
            <a:ext cx="4134853" cy="203758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23D062D-4797-1C48-B328-E31465845A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124" y="2841288"/>
            <a:ext cx="5529182" cy="33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092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0BEE0A9-AA3E-B24A-B7A6-50E8268435B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+mn-lt"/>
            </a:endParaRPr>
          </a:p>
          <a:p>
            <a:r>
              <a:rPr lang="en-US" sz="3600" b="1" dirty="0">
                <a:latin typeface="Avenir Book" panose="02000503020000020003" pitchFamily="2" charset="0"/>
              </a:rPr>
              <a:t>Standard lexicon and measurements</a:t>
            </a:r>
            <a:endParaRPr lang="en-US" sz="3200" b="1" dirty="0">
              <a:latin typeface="Avenir Book" panose="02000503020000020003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FBFC537-B6C3-A84F-9F83-FAD0975E4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927" y="2353235"/>
            <a:ext cx="4077337" cy="1870671"/>
          </a:xfrm>
          <a:prstGeom prst="rect">
            <a:avLst/>
          </a:prstGeom>
        </p:spPr>
      </p:pic>
      <p:sp>
        <p:nvSpPr>
          <p:cNvPr id="7" name="Marcador de Posição de Conteúdo 2">
            <a:extLst>
              <a:ext uri="{FF2B5EF4-FFF2-40B4-BE49-F238E27FC236}">
                <a16:creationId xmlns:a16="http://schemas.microsoft.com/office/drawing/2014/main" id="{E8F7B16C-8ED1-9944-8861-176CD249894E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750413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>
              <a:latin typeface="Avenir Book" panose="02000503020000020003" pitchFamily="2" charset="0"/>
            </a:endParaRPr>
          </a:p>
          <a:p>
            <a:r>
              <a:rPr lang="en-US" sz="2000" dirty="0">
                <a:latin typeface="Avenir Book" panose="02000503020000020003" pitchFamily="2" charset="0"/>
              </a:rPr>
              <a:t>Expert US (IDEA protocol): </a:t>
            </a:r>
          </a:p>
          <a:p>
            <a:pPr marL="457200" lvl="1" indent="0">
              <a:buNone/>
            </a:pPr>
            <a:r>
              <a:rPr lang="en-US" sz="1600" dirty="0">
                <a:latin typeface="Avenir Book" panose="02000503020000020003" pitchFamily="2" charset="0"/>
              </a:rPr>
              <a:t> </a:t>
            </a:r>
            <a:endParaRPr lang="en-US" sz="1800" dirty="0">
              <a:latin typeface="Avenir Book" panose="02000503020000020003" pitchFamily="2" charset="0"/>
            </a:endParaRPr>
          </a:p>
          <a:p>
            <a:pPr marL="457200" lvl="1" indent="0">
              <a:buNone/>
            </a:pPr>
            <a:r>
              <a:rPr lang="en-US" sz="1600" dirty="0">
                <a:latin typeface="Avenir Book" panose="02000503020000020003" pitchFamily="2" charset="0"/>
              </a:rPr>
              <a:t>- The same accuracy as MRI in the detection of DIE in the </a:t>
            </a:r>
          </a:p>
          <a:p>
            <a:pPr marL="0" indent="0">
              <a:buNone/>
            </a:pPr>
            <a:r>
              <a:rPr lang="en-US" sz="1600" dirty="0">
                <a:latin typeface="Avenir Book" panose="02000503020000020003" pitchFamily="2" charset="0"/>
              </a:rPr>
              <a:t>         upper rectum, rectosigmoid and ureter</a:t>
            </a:r>
          </a:p>
          <a:p>
            <a:pPr marL="0" indent="0">
              <a:buNone/>
            </a:pPr>
            <a:endParaRPr lang="en-US" sz="1600" dirty="0">
              <a:latin typeface="Avenir Book" panose="02000503020000020003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Avenir Book" panose="02000503020000020003" pitchFamily="2" charset="0"/>
              </a:rPr>
              <a:t>       - Marginally higher </a:t>
            </a:r>
            <a:r>
              <a:rPr lang="en-US" sz="1600" dirty="0" err="1">
                <a:latin typeface="Avenir Book" panose="02000503020000020003" pitchFamily="2" charset="0"/>
              </a:rPr>
              <a:t>Sp</a:t>
            </a:r>
            <a:r>
              <a:rPr lang="en-US" sz="1600" dirty="0">
                <a:latin typeface="Avenir Book" panose="02000503020000020003" pitchFamily="2" charset="0"/>
              </a:rPr>
              <a:t> but lower Sn in the assessment of bladder,</a:t>
            </a:r>
          </a:p>
          <a:p>
            <a:pPr marL="0" indent="0">
              <a:buNone/>
            </a:pPr>
            <a:r>
              <a:rPr lang="en-US" sz="1600" dirty="0">
                <a:latin typeface="Avenir Book" panose="02000503020000020003" pitchFamily="2" charset="0"/>
              </a:rPr>
              <a:t>         </a:t>
            </a:r>
            <a:r>
              <a:rPr lang="en-US" sz="1600" dirty="0" err="1">
                <a:latin typeface="Avenir Book" panose="02000503020000020003" pitchFamily="2" charset="0"/>
              </a:rPr>
              <a:t>USLs</a:t>
            </a:r>
            <a:r>
              <a:rPr lang="en-US" sz="1600" dirty="0">
                <a:latin typeface="Avenir Book" panose="02000503020000020003" pitchFamily="2" charset="0"/>
              </a:rPr>
              <a:t>, vagina, rectovaginal septum and pelvic DIE overall</a:t>
            </a:r>
          </a:p>
          <a:p>
            <a:pPr marL="0" indent="0">
              <a:buNone/>
            </a:pPr>
            <a:endParaRPr lang="en-US" sz="1600" dirty="0">
              <a:latin typeface="Avenir Book" panose="02000503020000020003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Avenir Book" panose="02000503020000020003" pitchFamily="2" charset="0"/>
              </a:rPr>
              <a:t>      - No overall negative impact on the DIE detection rate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A1CC3BF4-C9FA-FB45-A9FB-10A9879FE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9147" y="3970476"/>
            <a:ext cx="3844653" cy="1091179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D4A3A2C0-378E-C34F-BD00-1FCE6FFD562D}"/>
              </a:ext>
            </a:extLst>
          </p:cNvPr>
          <p:cNvSpPr/>
          <p:nvPr/>
        </p:nvSpPr>
        <p:spPr>
          <a:xfrm>
            <a:off x="9899106" y="5028317"/>
            <a:ext cx="17036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1200" i="1" dirty="0">
                <a:latin typeface="Avenir Book" panose="02000503020000020003" pitchFamily="2" charset="0"/>
              </a:rPr>
              <a:t>(</a:t>
            </a:r>
            <a:r>
              <a:rPr lang="pt-PT" sz="1200" i="1" dirty="0" err="1">
                <a:latin typeface="Avenir Book" panose="02000503020000020003" pitchFamily="2" charset="0"/>
              </a:rPr>
              <a:t>Indrielle</a:t>
            </a:r>
            <a:r>
              <a:rPr lang="pt-PT" sz="1200" i="1" dirty="0">
                <a:latin typeface="Avenir Book" panose="02000503020000020003" pitchFamily="2" charset="0"/>
              </a:rPr>
              <a:t>-Kelly 2020)</a:t>
            </a:r>
            <a:endParaRPr lang="pt-PT" sz="1200" i="1" dirty="0">
              <a:effectLst/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486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0BEE0A9-AA3E-B24A-B7A6-50E8268435B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>
              <a:latin typeface="+mn-lt"/>
            </a:endParaRPr>
          </a:p>
          <a:p>
            <a:r>
              <a:rPr lang="en-US" sz="3600" b="1" dirty="0">
                <a:latin typeface="Avenir Book" panose="02000503020000020003" pitchFamily="2" charset="0"/>
              </a:rPr>
              <a:t>Standard reporting and classification</a:t>
            </a:r>
            <a:endParaRPr lang="en-US" sz="3200" b="1" dirty="0">
              <a:latin typeface="Avenir Book" panose="02000503020000020003" pitchFamily="2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E38A421F-A21C-A042-A893-6567E0A7E5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4174138"/>
              </p:ext>
            </p:extLst>
          </p:nvPr>
        </p:nvGraphicFramePr>
        <p:xfrm>
          <a:off x="2525386" y="2135708"/>
          <a:ext cx="6990915" cy="3732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tângulo 3">
            <a:extLst>
              <a:ext uri="{FF2B5EF4-FFF2-40B4-BE49-F238E27FC236}">
                <a16:creationId xmlns:a16="http://schemas.microsoft.com/office/drawing/2014/main" id="{0243D25B-A2B8-974D-9FFF-58EDDF33BA3B}"/>
              </a:ext>
            </a:extLst>
          </p:cNvPr>
          <p:cNvSpPr/>
          <p:nvPr/>
        </p:nvSpPr>
        <p:spPr>
          <a:xfrm>
            <a:off x="3081403" y="5159855"/>
            <a:ext cx="40584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i="1" dirty="0">
                <a:latin typeface="Avenir Book" panose="02000503020000020003" pitchFamily="2" charset="0"/>
              </a:rPr>
              <a:t>(</a:t>
            </a:r>
            <a:r>
              <a:rPr lang="en-US" sz="1400" i="1" dirty="0" err="1">
                <a:latin typeface="Avenir Book" panose="02000503020000020003" pitchFamily="2" charset="0"/>
              </a:rPr>
              <a:t>Tuncyurek</a:t>
            </a:r>
            <a:r>
              <a:rPr lang="en-US" sz="1400" i="1" dirty="0">
                <a:latin typeface="Avenir Book" panose="02000503020000020003" pitchFamily="2" charset="0"/>
              </a:rPr>
              <a:t> 2019, Mattos 2019)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8422462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6|1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4.6|18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8.7|18.4"/>
</p:tagLst>
</file>

<file path=ppt/theme/theme1.xml><?xml version="1.0" encoding="utf-8"?>
<a:theme xmlns:a="http://schemas.openxmlformats.org/drawingml/2006/main" name="PrismaticVTI">
  <a:themeElements>
    <a:clrScheme name="AnalogousFromRegularSeedRightStep">
      <a:dk1>
        <a:srgbClr val="000000"/>
      </a:dk1>
      <a:lt1>
        <a:srgbClr val="FFFFFF"/>
      </a:lt1>
      <a:dk2>
        <a:srgbClr val="412D24"/>
      </a:dk2>
      <a:lt2>
        <a:srgbClr val="E2E8E5"/>
      </a:lt2>
      <a:accent1>
        <a:srgbClr val="C34D8D"/>
      </a:accent1>
      <a:accent2>
        <a:srgbClr val="B13B4A"/>
      </a:accent2>
      <a:accent3>
        <a:srgbClr val="C36F4D"/>
      </a:accent3>
      <a:accent4>
        <a:srgbClr val="B18F3B"/>
      </a:accent4>
      <a:accent5>
        <a:srgbClr val="9EAA43"/>
      </a:accent5>
      <a:accent6>
        <a:srgbClr val="71B13B"/>
      </a:accent6>
      <a:hlink>
        <a:srgbClr val="31935D"/>
      </a:hlink>
      <a:folHlink>
        <a:srgbClr val="7F7F7F"/>
      </a:folHlink>
    </a:clrScheme>
    <a:fontScheme name="Custom 166">
      <a:majorFont>
        <a:latin typeface="Aharon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smaticVTI" id="{DA44D624-A564-4DE8-8446-0CD5C485C979}" vid="{8B2B1550-B69C-4156-BAEC-B2E559F94BD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1673</TotalTime>
  <Words>1964</Words>
  <Application>Microsoft Macintosh PowerPoint</Application>
  <PresentationFormat>Ecrã Panorâmico</PresentationFormat>
  <Paragraphs>241</Paragraphs>
  <Slides>21</Slides>
  <Notes>20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dos diapositivos</vt:lpstr>
      </vt:variant>
      <vt:variant>
        <vt:i4>21</vt:i4>
      </vt:variant>
    </vt:vector>
  </HeadingPairs>
  <TitlesOfParts>
    <vt:vector size="28" baseType="lpstr">
      <vt:lpstr>Arial</vt:lpstr>
      <vt:lpstr>Avenir</vt:lpstr>
      <vt:lpstr>Avenir Book</vt:lpstr>
      <vt:lpstr>Avenir Next LT Pro</vt:lpstr>
      <vt:lpstr>Calibri</vt:lpstr>
      <vt:lpstr>PrismaticVTI</vt:lpstr>
      <vt:lpstr>Custom Design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Jader Cruz</dc:creator>
  <cp:lastModifiedBy>Dusan Djokovic</cp:lastModifiedBy>
  <cp:revision>128</cp:revision>
  <dcterms:created xsi:type="dcterms:W3CDTF">2021-07-18T09:27:06Z</dcterms:created>
  <dcterms:modified xsi:type="dcterms:W3CDTF">2022-02-24T23:34:02Z</dcterms:modified>
</cp:coreProperties>
</file>